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63" r:id="rId3"/>
    <p:sldId id="312" r:id="rId4"/>
    <p:sldId id="273" r:id="rId5"/>
    <p:sldId id="259" r:id="rId6"/>
    <p:sldId id="313" r:id="rId7"/>
    <p:sldId id="288" r:id="rId8"/>
    <p:sldId id="279" r:id="rId9"/>
    <p:sldId id="260" r:id="rId10"/>
    <p:sldId id="281" r:id="rId11"/>
    <p:sldId id="261" r:id="rId12"/>
    <p:sldId id="306" r:id="rId13"/>
    <p:sldId id="307" r:id="rId14"/>
    <p:sldId id="284" r:id="rId15"/>
    <p:sldId id="285" r:id="rId16"/>
    <p:sldId id="294" r:id="rId17"/>
    <p:sldId id="303" r:id="rId18"/>
    <p:sldId id="304" r:id="rId19"/>
    <p:sldId id="299" r:id="rId20"/>
    <p:sldId id="296" r:id="rId21"/>
    <p:sldId id="310" r:id="rId22"/>
    <p:sldId id="311" r:id="rId23"/>
  </p:sldIdLst>
  <p:sldSz cx="9144000" cy="6858000" type="screen4x3"/>
  <p:notesSz cx="6662738" cy="9926638"/>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1" autoAdjust="0"/>
    <p:restoredTop sz="82286" autoAdjust="0"/>
  </p:normalViewPr>
  <p:slideViewPr>
    <p:cSldViewPr snapToGrid="0">
      <p:cViewPr varScale="1">
        <p:scale>
          <a:sx n="96" d="100"/>
          <a:sy n="96" d="100"/>
        </p:scale>
        <p:origin x="-2322" y="-90"/>
      </p:cViewPr>
      <p:guideLst>
        <p:guide orient="horz" pos="2160"/>
        <p:guide pos="2880"/>
      </p:guideLst>
    </p:cSldViewPr>
  </p:slideViewPr>
  <p:notesTextViewPr>
    <p:cViewPr>
      <p:scale>
        <a:sx n="1" d="1"/>
        <a:sy n="1" d="1"/>
      </p:scale>
      <p:origin x="0" y="0"/>
    </p:cViewPr>
  </p:notesTextViewPr>
  <p:sorterViewPr>
    <p:cViewPr>
      <p:scale>
        <a:sx n="140" d="100"/>
        <a:sy n="140" d="100"/>
      </p:scale>
      <p:origin x="0" y="3426"/>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sv-SE"/>
          </a:p>
        </p:txBody>
      </p:sp>
      <p:sp>
        <p:nvSpPr>
          <p:cNvPr id="63491" name="Rectangle 3"/>
          <p:cNvSpPr>
            <a:spLocks noGrp="1" noChangeArrowheads="1"/>
          </p:cNvSpPr>
          <p:nvPr>
            <p:ph type="dt" sz="quarter" idx="1"/>
          </p:nvPr>
        </p:nvSpPr>
        <p:spPr bwMode="auto">
          <a:xfrm>
            <a:off x="3774010" y="0"/>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sv-SE"/>
          </a:p>
        </p:txBody>
      </p:sp>
      <p:sp>
        <p:nvSpPr>
          <p:cNvPr id="63492" name="Rectangle 4"/>
          <p:cNvSpPr>
            <a:spLocks noGrp="1" noChangeArrowheads="1"/>
          </p:cNvSpPr>
          <p:nvPr>
            <p:ph type="ftr" sz="quarter" idx="2"/>
          </p:nvPr>
        </p:nvSpPr>
        <p:spPr bwMode="auto">
          <a:xfrm>
            <a:off x="0" y="9428583"/>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sv-SE"/>
          </a:p>
        </p:txBody>
      </p:sp>
      <p:sp>
        <p:nvSpPr>
          <p:cNvPr id="63493" name="Rectangle 5"/>
          <p:cNvSpPr>
            <a:spLocks noGrp="1" noChangeArrowheads="1"/>
          </p:cNvSpPr>
          <p:nvPr>
            <p:ph type="sldNum" sz="quarter" idx="3"/>
          </p:nvPr>
        </p:nvSpPr>
        <p:spPr bwMode="auto">
          <a:xfrm>
            <a:off x="3774010" y="9428583"/>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D612854-6EA5-475B-9C5E-CECBB8837D91}" type="slidenum">
              <a:rPr lang="sv-SE"/>
              <a:pPr>
                <a:defRPr/>
              </a:pPr>
              <a:t>‹#›</a:t>
            </a:fld>
            <a:endParaRPr lang="sv-SE"/>
          </a:p>
        </p:txBody>
      </p:sp>
    </p:spTree>
    <p:extLst>
      <p:ext uri="{BB962C8B-B14F-4D97-AF65-F5344CB8AC3E}">
        <p14:creationId xmlns:p14="http://schemas.microsoft.com/office/powerpoint/2010/main" val="2403753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sv-SE"/>
          </a:p>
        </p:txBody>
      </p:sp>
      <p:sp>
        <p:nvSpPr>
          <p:cNvPr id="58371" name="Rectangle 3"/>
          <p:cNvSpPr>
            <a:spLocks noGrp="1" noChangeArrowheads="1"/>
          </p:cNvSpPr>
          <p:nvPr>
            <p:ph type="dt" idx="1"/>
          </p:nvPr>
        </p:nvSpPr>
        <p:spPr bwMode="auto">
          <a:xfrm>
            <a:off x="3774010" y="0"/>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sv-SE"/>
          </a:p>
        </p:txBody>
      </p:sp>
      <p:sp>
        <p:nvSpPr>
          <p:cNvPr id="5124" name="Rectangle 4"/>
          <p:cNvSpPr>
            <a:spLocks noGrp="1" noRot="1" noChangeAspect="1" noChangeArrowheads="1" noTextEdit="1"/>
          </p:cNvSpPr>
          <p:nvPr>
            <p:ph type="sldImg" idx="2"/>
          </p:nvPr>
        </p:nvSpPr>
        <p:spPr bwMode="auto">
          <a:xfrm>
            <a:off x="850900"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8373" name="Rectangle 5"/>
          <p:cNvSpPr>
            <a:spLocks noGrp="1" noChangeArrowheads="1"/>
          </p:cNvSpPr>
          <p:nvPr>
            <p:ph type="body" sz="quarter" idx="3"/>
          </p:nvPr>
        </p:nvSpPr>
        <p:spPr bwMode="auto">
          <a:xfrm>
            <a:off x="666274" y="4715153"/>
            <a:ext cx="533019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58374" name="Rectangle 6"/>
          <p:cNvSpPr>
            <a:spLocks noGrp="1" noChangeArrowheads="1"/>
          </p:cNvSpPr>
          <p:nvPr>
            <p:ph type="ftr" sz="quarter" idx="4"/>
          </p:nvPr>
        </p:nvSpPr>
        <p:spPr bwMode="auto">
          <a:xfrm>
            <a:off x="0" y="9428583"/>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sv-SE"/>
          </a:p>
        </p:txBody>
      </p:sp>
      <p:sp>
        <p:nvSpPr>
          <p:cNvPr id="58375" name="Rectangle 7"/>
          <p:cNvSpPr>
            <a:spLocks noGrp="1" noChangeArrowheads="1"/>
          </p:cNvSpPr>
          <p:nvPr>
            <p:ph type="sldNum" sz="quarter" idx="5"/>
          </p:nvPr>
        </p:nvSpPr>
        <p:spPr bwMode="auto">
          <a:xfrm>
            <a:off x="3774010" y="9428583"/>
            <a:ext cx="2887186"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7F38CC8-596E-4BC5-BB82-4BF6579FE2CB}" type="slidenum">
              <a:rPr lang="sv-SE"/>
              <a:pPr>
                <a:defRPr/>
              </a:pPr>
              <a:t>‹#›</a:t>
            </a:fld>
            <a:endParaRPr lang="sv-SE"/>
          </a:p>
        </p:txBody>
      </p:sp>
    </p:spTree>
    <p:extLst>
      <p:ext uri="{BB962C8B-B14F-4D97-AF65-F5344CB8AC3E}">
        <p14:creationId xmlns:p14="http://schemas.microsoft.com/office/powerpoint/2010/main" val="4151448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C286C4-447A-4DD1-8461-11C3380AEC62}" type="slidenum">
              <a:rPr lang="sv-SE"/>
              <a:pPr eaLnBrk="1" hangingPunct="1"/>
              <a:t>1</a:t>
            </a:fld>
            <a:endParaRPr lang="sv-SE"/>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sv-SE" smtClean="0"/>
          </a:p>
        </p:txBody>
      </p:sp>
    </p:spTree>
    <p:extLst>
      <p:ext uri="{BB962C8B-B14F-4D97-AF65-F5344CB8AC3E}">
        <p14:creationId xmlns:p14="http://schemas.microsoft.com/office/powerpoint/2010/main" val="691894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Koppling mellan professionell kunskap och förbättringskunskap</a:t>
            </a:r>
            <a:endParaRPr lang="sv-SE" i="1" dirty="0" smtClean="0"/>
          </a:p>
          <a:p>
            <a:pPr eaLnBrk="1" hangingPunct="1"/>
            <a:endParaRPr lang="sv-SE" altLang="sv-SE" dirty="0" smtClean="0"/>
          </a:p>
          <a:p>
            <a:pPr eaLnBrk="1" hangingPunct="1"/>
            <a:r>
              <a:rPr lang="sv-SE" altLang="sv-SE" dirty="0" smtClean="0"/>
              <a:t>Professionell kunskap är vi i regel bra på det visar våra kvalitetsregister och våra patientenkäter men det vi är mindre bra på i jämförelse med andra västeuropeisk hälso- och sjukvård är våra system och vår variation. </a:t>
            </a:r>
          </a:p>
          <a:p>
            <a:pPr eaLnBrk="1" hangingPunct="1"/>
            <a:r>
              <a:rPr lang="sv-SE" altLang="sv-SE" dirty="0" smtClean="0"/>
              <a:t>Den här modellen har </a:t>
            </a:r>
            <a:r>
              <a:rPr lang="sv-SE" altLang="sv-SE" dirty="0" err="1" smtClean="0"/>
              <a:t>Batalden</a:t>
            </a:r>
            <a:r>
              <a:rPr lang="sv-SE" altLang="sv-SE" dirty="0" smtClean="0"/>
              <a:t> utvecklat och en som heter </a:t>
            </a:r>
            <a:r>
              <a:rPr lang="sv-SE" altLang="sv-SE" dirty="0" err="1" smtClean="0"/>
              <a:t>Edword</a:t>
            </a:r>
            <a:r>
              <a:rPr lang="sv-SE" altLang="sv-SE" dirty="0" smtClean="0"/>
              <a:t> </a:t>
            </a:r>
            <a:r>
              <a:rPr lang="sv-SE" altLang="sv-SE" dirty="0" err="1" smtClean="0"/>
              <a:t>Demings</a:t>
            </a:r>
            <a:r>
              <a:rPr lang="sv-SE" altLang="sv-SE" dirty="0" smtClean="0"/>
              <a:t> har beskrivit den i en bok som heter New </a:t>
            </a:r>
            <a:r>
              <a:rPr lang="sv-SE" altLang="sv-SE" dirty="0" err="1" smtClean="0"/>
              <a:t>Economics</a:t>
            </a:r>
            <a:r>
              <a:rPr lang="sv-SE" altLang="sv-SE" dirty="0" smtClean="0"/>
              <a:t> 5 cm tjock…</a:t>
            </a:r>
          </a:p>
          <a:p>
            <a:pPr eaLnBrk="1" hangingPunct="1"/>
            <a:r>
              <a:rPr lang="sv-SE" altLang="sv-SE" dirty="0" smtClean="0"/>
              <a:t>Våra system är ju våra enheter, avdelningar …. Tänk er en orkester.. Hur skulle det vara om alla spelade efter egna noter?</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kern="1200" baseline="0" dirty="0" err="1" smtClean="0">
                <a:solidFill>
                  <a:schemeClr val="tx1"/>
                </a:solidFill>
                <a:latin typeface="Arial" charset="0"/>
                <a:ea typeface="+mn-ea"/>
                <a:cs typeface="+mn-cs"/>
              </a:rPr>
              <a:t>Batalden</a:t>
            </a:r>
            <a:r>
              <a:rPr lang="sv-SE" sz="1200" b="0" i="0" u="none" strike="noStrike" kern="1200" baseline="0" dirty="0" smtClean="0">
                <a:solidFill>
                  <a:schemeClr val="tx1"/>
                </a:solidFill>
                <a:latin typeface="Arial" charset="0"/>
                <a:ea typeface="+mn-ea"/>
                <a:cs typeface="+mn-cs"/>
              </a:rPr>
              <a:t> menar att kvalitetsförbättring är den kombinerade och oupphörliga ansträngning som alla – medarbetare, patienter och anhöriga, forskare gör som leder till bättre hälsa, system och processer.</a:t>
            </a:r>
          </a:p>
          <a:p>
            <a:pPr eaLnBrk="1" hangingPunct="1"/>
            <a:endParaRPr lang="sv-SE" altLang="sv-SE" dirty="0" smtClean="0"/>
          </a:p>
          <a:p>
            <a:endParaRPr lang="sv-SE" sz="1200" b="0" i="0" u="none" strike="noStrike" kern="1200" baseline="0" dirty="0" smtClean="0">
              <a:solidFill>
                <a:schemeClr val="tx1"/>
              </a:solidFill>
              <a:latin typeface="Arial" charset="0"/>
              <a:ea typeface="+mn-ea"/>
              <a:cs typeface="+mn-cs"/>
            </a:endParaRPr>
          </a:p>
          <a:p>
            <a:endParaRPr lang="sv-SE" sz="1200" b="0" i="0" u="none" strike="noStrike" kern="1200" baseline="0" dirty="0" smtClean="0">
              <a:solidFill>
                <a:schemeClr val="tx1"/>
              </a:solidFill>
              <a:latin typeface="Arial" charset="0"/>
              <a:ea typeface="+mn-ea"/>
              <a:cs typeface="+mn-cs"/>
            </a:endParaRPr>
          </a:p>
          <a:p>
            <a:r>
              <a:rPr lang="sv-SE" sz="1200" b="0" i="0" u="none" strike="noStrike" kern="1200" baseline="0" dirty="0" err="1" smtClean="0">
                <a:solidFill>
                  <a:schemeClr val="tx1"/>
                </a:solidFill>
                <a:latin typeface="Arial" charset="0"/>
                <a:ea typeface="+mn-ea"/>
                <a:cs typeface="+mn-cs"/>
              </a:rPr>
              <a:t>Batalden</a:t>
            </a:r>
            <a:r>
              <a:rPr lang="sv-SE" sz="1200" b="0" i="0" u="none" strike="noStrike" kern="1200" baseline="0" dirty="0" smtClean="0">
                <a:solidFill>
                  <a:schemeClr val="tx1"/>
                </a:solidFill>
                <a:latin typeface="Arial" charset="0"/>
                <a:ea typeface="+mn-ea"/>
                <a:cs typeface="+mn-cs"/>
              </a:rPr>
              <a:t> menar att kvalitetsarbete bör vara systematiskt, långsiktigt, personcentrerat och i samverkan med de som berörs. </a:t>
            </a:r>
          </a:p>
          <a:p>
            <a:endParaRPr lang="sv-SE" sz="1200" b="0" i="0" u="none" strike="noStrike" kern="1200" baseline="0" dirty="0" smtClean="0">
              <a:solidFill>
                <a:schemeClr val="tx1"/>
              </a:solidFill>
              <a:latin typeface="Arial" charset="0"/>
              <a:ea typeface="+mn-ea"/>
              <a:cs typeface="+mn-cs"/>
            </a:endParaRPr>
          </a:p>
          <a:p>
            <a:pPr marL="171450" indent="-171450">
              <a:buFont typeface="Arial" pitchFamily="34" charset="0"/>
              <a:buChar char="•"/>
            </a:pPr>
            <a:r>
              <a:rPr lang="sv-SE" sz="1200" b="0" i="0" u="none" strike="noStrike" kern="1200" baseline="0" dirty="0" smtClean="0">
                <a:solidFill>
                  <a:schemeClr val="tx1"/>
                </a:solidFill>
                <a:latin typeface="Arial" charset="0"/>
                <a:ea typeface="+mn-ea"/>
                <a:cs typeface="+mn-cs"/>
              </a:rPr>
              <a:t>förebyggande syn- och arbetssätt</a:t>
            </a:r>
          </a:p>
          <a:p>
            <a:pPr marL="171450" indent="-171450">
              <a:buFont typeface="Arial" pitchFamily="34" charset="0"/>
              <a:buChar char="•"/>
            </a:pPr>
            <a:r>
              <a:rPr lang="sv-SE" sz="1200" b="0" i="0" u="none" strike="noStrike" kern="1200" baseline="0" dirty="0" smtClean="0">
                <a:solidFill>
                  <a:schemeClr val="tx1"/>
                </a:solidFill>
                <a:latin typeface="Arial" charset="0"/>
                <a:ea typeface="+mn-ea"/>
                <a:cs typeface="+mn-cs"/>
              </a:rPr>
              <a:t>kunskapsbaserade beslut</a:t>
            </a:r>
          </a:p>
          <a:p>
            <a:pPr marL="171450" indent="-171450">
              <a:buFont typeface="Arial" pitchFamily="34" charset="0"/>
              <a:buChar char="•"/>
            </a:pPr>
            <a:r>
              <a:rPr lang="sv-SE" sz="1200" b="0" i="0" u="none" strike="noStrike" kern="1200" baseline="0" dirty="0" smtClean="0">
                <a:solidFill>
                  <a:schemeClr val="tx1"/>
                </a:solidFill>
                <a:latin typeface="Arial" charset="0"/>
                <a:ea typeface="+mn-ea"/>
                <a:cs typeface="+mn-cs"/>
              </a:rPr>
              <a:t>ständiga förbättringar.</a:t>
            </a:r>
          </a:p>
          <a:p>
            <a:pPr marL="0" indent="0">
              <a:buFont typeface="Arial" pitchFamily="34" charset="0"/>
              <a:buNone/>
            </a:pPr>
            <a:endParaRPr lang="sv-SE" sz="1200" b="0" i="0" u="none" strike="noStrike" kern="1200" baseline="0" dirty="0" smtClean="0">
              <a:solidFill>
                <a:schemeClr val="tx1"/>
              </a:solidFill>
              <a:latin typeface="Arial" charset="0"/>
              <a:ea typeface="+mn-ea"/>
              <a:cs typeface="+mn-cs"/>
            </a:endParaRPr>
          </a:p>
          <a:p>
            <a:pPr marL="0" indent="0">
              <a:buFont typeface="Arial" pitchFamily="34" charset="0"/>
              <a:buNone/>
            </a:pPr>
            <a:r>
              <a:rPr lang="sv-SE" sz="1200" b="0" i="0" u="none" strike="noStrike" kern="1200" baseline="0" dirty="0" smtClean="0">
                <a:solidFill>
                  <a:schemeClr val="tx1"/>
                </a:solidFill>
                <a:latin typeface="Arial" charset="0"/>
                <a:ea typeface="+mn-ea"/>
                <a:cs typeface="+mn-cs"/>
              </a:rPr>
              <a:t>Han menar också att alla medarbetare har två uppgifter i sitt arbete. </a:t>
            </a:r>
          </a:p>
          <a:p>
            <a:pPr marL="171450" indent="-171450">
              <a:buFont typeface="Arial" pitchFamily="34" charset="0"/>
              <a:buChar char="•"/>
            </a:pPr>
            <a:r>
              <a:rPr lang="sv-SE" sz="1200" b="0" i="0" u="none" strike="noStrike" kern="1200" baseline="0" dirty="0" smtClean="0">
                <a:solidFill>
                  <a:schemeClr val="tx1"/>
                </a:solidFill>
                <a:latin typeface="Arial" charset="0"/>
                <a:ea typeface="+mn-ea"/>
                <a:cs typeface="+mn-cs"/>
              </a:rPr>
              <a:t>Dels att göra det ordinarie arbetet</a:t>
            </a:r>
          </a:p>
          <a:p>
            <a:pPr marL="171450" indent="-171450">
              <a:buFont typeface="Arial" pitchFamily="34" charset="0"/>
              <a:buChar char="•"/>
            </a:pPr>
            <a:r>
              <a:rPr lang="sv-SE" sz="1200" b="0" i="0" u="none" strike="noStrike" kern="1200" baseline="0" dirty="0" smtClean="0">
                <a:solidFill>
                  <a:schemeClr val="tx1"/>
                </a:solidFill>
                <a:latin typeface="Arial" charset="0"/>
                <a:ea typeface="+mn-ea"/>
                <a:cs typeface="+mn-cs"/>
              </a:rPr>
              <a:t>Dels att utveckla detta arbete inklusive de system man arbetar i (undrar om han tänkte på system som processer eller IT? Antagligen processerna….</a:t>
            </a:r>
          </a:p>
          <a:p>
            <a:pPr marL="171450" indent="-171450">
              <a:buFont typeface="Arial" pitchFamily="34" charset="0"/>
              <a:buChar char="•"/>
            </a:pPr>
            <a:endParaRPr lang="sv-SE" sz="1200" b="0" i="0" u="none" strike="noStrike" kern="1200" baseline="0" dirty="0" smtClean="0">
              <a:solidFill>
                <a:schemeClr val="tx1"/>
              </a:solidFill>
              <a:latin typeface="Arial" charset="0"/>
              <a:ea typeface="+mn-ea"/>
              <a:cs typeface="+mn-cs"/>
            </a:endParaRPr>
          </a:p>
          <a:p>
            <a:r>
              <a:rPr lang="sv-SE" dirty="0" smtClean="0"/>
              <a:t>Enbart kunskap om att det finns ett bättre sätt att arbeta medför inte automatiskt att alla börjar arbeta på det sättet. </a:t>
            </a:r>
          </a:p>
          <a:p>
            <a:r>
              <a:rPr lang="sv-SE" dirty="0" smtClean="0"/>
              <a:t>En ungersk läkare vid namn </a:t>
            </a:r>
            <a:r>
              <a:rPr lang="sv-SE" dirty="0" err="1" smtClean="0"/>
              <a:t>Semmelweis</a:t>
            </a:r>
            <a:r>
              <a:rPr lang="sv-SE" dirty="0" smtClean="0"/>
              <a:t> märkte att många barn dog på deras sjukhus. Han drog slutsatserna att det handlade om bristande handhygien. Doktorerna gick från obduktionsrummet till förlossningen utan att tvätta händerna. Det kom han på undermitten av 1800talet. Och titta nu vi har fortfarande inte lärt oss att tvätta höänderna…. Det tar tid att förändra kan vi lära oss av det….</a:t>
            </a:r>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2</a:t>
            </a:fld>
            <a:endParaRPr lang="sv-SE"/>
          </a:p>
        </p:txBody>
      </p:sp>
    </p:spTree>
    <p:extLst>
      <p:ext uri="{BB962C8B-B14F-4D97-AF65-F5344CB8AC3E}">
        <p14:creationId xmlns:p14="http://schemas.microsoft.com/office/powerpoint/2010/main" val="1616000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Vad som är god kvalitet ändrar sig över tid…</a:t>
            </a:r>
            <a:r>
              <a:rPr lang="sv-SE" sz="1200" b="0" i="0" u="none" strike="noStrike" kern="1200" baseline="0" dirty="0" smtClean="0">
                <a:solidFill>
                  <a:schemeClr val="tx1"/>
                </a:solidFill>
                <a:latin typeface="Arial" charset="0"/>
                <a:ea typeface="+mn-ea"/>
                <a:cs typeface="+mn-cs"/>
              </a:rPr>
              <a:t>Exempelvis var strängt sängläge för patienter ofta en del av den postoperativa vården på 1950-talet men idag vet vi motsatsen; att fysisk aktivitet efter exempelvis en höftledsoperation är nödvändigt för att förebygga komplikationer som lungemboli, trycksår och förvirring. </a:t>
            </a:r>
          </a:p>
          <a:p>
            <a:endParaRPr lang="sv-SE" sz="1200" b="0" i="0" u="none" strike="noStrike" kern="1200" baseline="0" dirty="0" smtClean="0">
              <a:solidFill>
                <a:schemeClr val="tx1"/>
              </a:solidFill>
              <a:latin typeface="Arial" charset="0"/>
              <a:ea typeface="+mn-ea"/>
              <a:cs typeface="+mn-cs"/>
            </a:endParaRPr>
          </a:p>
          <a:p>
            <a:r>
              <a:rPr lang="sv-SE" sz="1200" b="0" i="0" u="none" strike="noStrike" kern="1200" baseline="0" dirty="0" smtClean="0">
                <a:solidFill>
                  <a:schemeClr val="tx1"/>
                </a:solidFill>
                <a:latin typeface="Arial" charset="0"/>
                <a:ea typeface="+mn-ea"/>
                <a:cs typeface="+mn-cs"/>
              </a:rPr>
              <a:t>Det här förklarar också skiftet i arbetssätt, från en retrospektiv uppföljning av överenskomna målnivåer för god kvalitet, till en kontinuerlig och framåtsyftande process för kvalitetsutveckling eller förbättringsarbete</a:t>
            </a:r>
          </a:p>
          <a:p>
            <a:r>
              <a:rPr lang="sv-SE" sz="1200" b="0" i="0" u="none" strike="noStrike" kern="1200" baseline="0" dirty="0" err="1" smtClean="0">
                <a:solidFill>
                  <a:schemeClr val="tx1"/>
                </a:solidFill>
                <a:latin typeface="Arial" charset="0"/>
                <a:ea typeface="+mn-ea"/>
                <a:cs typeface="+mn-cs"/>
              </a:rPr>
              <a:t>Batalden</a:t>
            </a:r>
            <a:r>
              <a:rPr lang="sv-SE" sz="1200" b="0" i="0" u="none" strike="noStrike" kern="1200" baseline="0" dirty="0" smtClean="0">
                <a:solidFill>
                  <a:schemeClr val="tx1"/>
                </a:solidFill>
                <a:latin typeface="Arial" charset="0"/>
                <a:ea typeface="+mn-ea"/>
                <a:cs typeface="+mn-cs"/>
              </a:rPr>
              <a:t> menar att kvalitetsförbättring är den kombinerade och oupphörliga ansträngning som alla – medarbetare, patienter och anhöriga, forskare gör som leder till bättre hälsa, system och processer.</a:t>
            </a:r>
          </a:p>
          <a:p>
            <a:endParaRPr lang="sv-SE" sz="1200" b="0" i="0" u="none" strike="noStrike" kern="1200" baseline="0" dirty="0" smtClean="0">
              <a:solidFill>
                <a:schemeClr val="tx1"/>
              </a:solidFill>
              <a:latin typeface="Arial" charset="0"/>
              <a:ea typeface="+mn-ea"/>
              <a:cs typeface="+mn-cs"/>
            </a:endParaRPr>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3</a:t>
            </a:fld>
            <a:endParaRPr lang="sv-SE"/>
          </a:p>
        </p:txBody>
      </p:sp>
    </p:spTree>
    <p:extLst>
      <p:ext uri="{BB962C8B-B14F-4D97-AF65-F5344CB8AC3E}">
        <p14:creationId xmlns:p14="http://schemas.microsoft.com/office/powerpoint/2010/main" val="2750500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Den här modellen kommer från en Japan vid namn Kano </a:t>
            </a:r>
            <a:r>
              <a:rPr lang="sv-SE" dirty="0" err="1" smtClean="0"/>
              <a:t>Noriaci</a:t>
            </a:r>
            <a:r>
              <a:rPr lang="sv-SE" dirty="0" smtClean="0"/>
              <a:t> </a:t>
            </a:r>
          </a:p>
          <a:p>
            <a:r>
              <a:rPr lang="sv-SE" baseline="0" dirty="0" smtClean="0"/>
              <a:t>Hög kvalitet som eftersträvansevärt</a:t>
            </a:r>
          </a:p>
          <a:p>
            <a:endParaRPr lang="sv-SE" baseline="0" dirty="0" smtClean="0"/>
          </a:p>
          <a:p>
            <a:r>
              <a:rPr lang="sv-SE" baseline="0" dirty="0" smtClean="0"/>
              <a:t>Basbehov- nödvändig kvalitet, outtalade och självklara och måste, vi frågar inte ens efter det</a:t>
            </a:r>
          </a:p>
          <a:p>
            <a:r>
              <a:rPr lang="sv-SE" baseline="0" dirty="0" smtClean="0"/>
              <a:t>Att läkaren har legitimation</a:t>
            </a:r>
          </a:p>
          <a:p>
            <a:r>
              <a:rPr lang="sv-SE" baseline="0" dirty="0" smtClean="0"/>
              <a:t>Att undersökningsrummet har utrustning som brits eller stol mm</a:t>
            </a:r>
          </a:p>
          <a:p>
            <a:endParaRPr lang="sv-SE" baseline="0" dirty="0" smtClean="0"/>
          </a:p>
          <a:p>
            <a:r>
              <a:rPr lang="sv-SE" baseline="0" dirty="0" smtClean="0"/>
              <a:t>Uttalade behov -förväntad kvalitet</a:t>
            </a:r>
          </a:p>
          <a:p>
            <a:r>
              <a:rPr lang="sv-SE" baseline="0" dirty="0" smtClean="0"/>
              <a:t>Något som ofta enkäter frågar efter</a:t>
            </a:r>
          </a:p>
          <a:p>
            <a:r>
              <a:rPr lang="sv-SE" baseline="0" dirty="0" smtClean="0"/>
              <a:t>Ex vård i rätt tid, bemötande och rätt vårdnivå</a:t>
            </a:r>
          </a:p>
          <a:p>
            <a:endParaRPr lang="sv-SE" baseline="0" dirty="0" smtClean="0"/>
          </a:p>
          <a:p>
            <a:r>
              <a:rPr lang="sv-SE" baseline="0" dirty="0" smtClean="0"/>
              <a:t>Omedvetna behov –attraktiv kvalitet</a:t>
            </a:r>
          </a:p>
          <a:p>
            <a:r>
              <a:rPr lang="sv-SE" dirty="0" smtClean="0"/>
              <a:t>Om</a:t>
            </a:r>
            <a:r>
              <a:rPr lang="sv-SE" baseline="0" dirty="0" smtClean="0"/>
              <a:t> vi tillgodoser något inom denna </a:t>
            </a:r>
            <a:r>
              <a:rPr lang="sv-SE" baseline="0" dirty="0" err="1" smtClean="0"/>
              <a:t>svären</a:t>
            </a:r>
            <a:r>
              <a:rPr lang="sv-SE" baseline="0" dirty="0" smtClean="0"/>
              <a:t> överträffar vi oftast kundens patientens förväntningar</a:t>
            </a:r>
          </a:p>
          <a:p>
            <a:r>
              <a:rPr lang="sv-SE" baseline="0" dirty="0" smtClean="0"/>
              <a:t>Kunden hade inte kunnat uttala detta behov innan,,,</a:t>
            </a:r>
          </a:p>
          <a:p>
            <a:r>
              <a:rPr lang="sv-SE" baseline="0" dirty="0" smtClean="0"/>
              <a:t>Ex ringa efter 2 veckor och höra om man som patient är nöjd, ha en </a:t>
            </a:r>
            <a:r>
              <a:rPr lang="sv-SE" baseline="0" dirty="0" err="1" smtClean="0"/>
              <a:t>app</a:t>
            </a:r>
            <a:r>
              <a:rPr lang="sv-SE" baseline="0" dirty="0" smtClean="0"/>
              <a:t> att ladda ner med all information om sjukdom, vård och behandling som även synkade till </a:t>
            </a:r>
            <a:r>
              <a:rPr lang="sv-SE" baseline="0" dirty="0" err="1" smtClean="0"/>
              <a:t>outlooken</a:t>
            </a:r>
            <a:r>
              <a:rPr lang="sv-SE" baseline="0" dirty="0" smtClean="0"/>
              <a:t> med tider och </a:t>
            </a:r>
            <a:r>
              <a:rPr lang="sv-SE" baseline="0" dirty="0" err="1" smtClean="0"/>
              <a:t>bokningar.,..är</a:t>
            </a:r>
            <a:r>
              <a:rPr lang="sv-SE" baseline="0" dirty="0" smtClean="0"/>
              <a:t> snart inget omedvetet behov</a:t>
            </a:r>
          </a:p>
          <a:p>
            <a:endParaRPr lang="sv-SE" baseline="0" dirty="0" smtClean="0"/>
          </a:p>
          <a:p>
            <a:r>
              <a:rPr lang="sv-SE" baseline="0" dirty="0" smtClean="0"/>
              <a:t>Och det är också så att den här </a:t>
            </a:r>
            <a:r>
              <a:rPr lang="sv-SE" baseline="0" dirty="0" err="1" smtClean="0"/>
              <a:t>kanomodellen</a:t>
            </a:r>
            <a:r>
              <a:rPr lang="sv-SE" baseline="0" dirty="0" smtClean="0"/>
              <a:t> flyttar på sig med tiden det som var outtalat på 20 talet är självklart i dag.</a:t>
            </a:r>
          </a:p>
          <a:p>
            <a:r>
              <a:rPr lang="sv-SE" dirty="0" smtClean="0"/>
              <a:t>Ex bil som vevades igång var då ett uttalat behov jag vill ha en vev. Men det här med nyckel det var ett outtalat behov. Men idag är det förstås annorlunda det är ingen som inte vill ha en bil utan nyckel eller startkort. Och kanske finns det ett outtalat behov som är….</a:t>
            </a:r>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4</a:t>
            </a:fld>
            <a:endParaRPr lang="sv-SE"/>
          </a:p>
        </p:txBody>
      </p:sp>
    </p:spTree>
    <p:extLst>
      <p:ext uri="{BB962C8B-B14F-4D97-AF65-F5344CB8AC3E}">
        <p14:creationId xmlns:p14="http://schemas.microsoft.com/office/powerpoint/2010/main" val="14375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5</a:t>
            </a:fld>
            <a:endParaRPr lang="sv-SE"/>
          </a:p>
        </p:txBody>
      </p:sp>
    </p:spTree>
    <p:extLst>
      <p:ext uri="{BB962C8B-B14F-4D97-AF65-F5344CB8AC3E}">
        <p14:creationId xmlns:p14="http://schemas.microsoft.com/office/powerpoint/2010/main" val="3791430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Förutom de saker</a:t>
            </a:r>
            <a:r>
              <a:rPr lang="sv-SE" baseline="0" dirty="0" smtClean="0"/>
              <a:t> vi inte känner till så har dom nämligen vid ett eller flera tillfällen använt sig av </a:t>
            </a:r>
            <a:r>
              <a:rPr lang="sv-SE" b="1" baseline="0" dirty="0" smtClean="0"/>
              <a:t>strukturerat förbättringsarbete för att förbättra saker i sin vardag.</a:t>
            </a:r>
          </a:p>
          <a:p>
            <a:r>
              <a:rPr lang="sv-SE" baseline="0" dirty="0" smtClean="0"/>
              <a:t>Tiger Woods förbättrade närspelet runt och på green</a:t>
            </a:r>
          </a:p>
          <a:p>
            <a:r>
              <a:rPr lang="sv-SE" baseline="0" dirty="0" smtClean="0"/>
              <a:t>Japanska bilarbetare efter 2:a världskriget har förbättrat processerna runt maskiner och flöde av material i just sin del av den långa tillverkningsprocessen LEAN</a:t>
            </a:r>
          </a:p>
          <a:p>
            <a:r>
              <a:rPr lang="sv-SE" baseline="0" dirty="0" smtClean="0"/>
              <a:t>Och läkaren har förbättrat sina möjligheter att få tid till att hinna signera alla diktat/svar innan hemgång eller kanske hunnit att hinna läsa på om något nödvändigt.</a:t>
            </a:r>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6</a:t>
            </a:fld>
            <a:endParaRPr lang="sv-SE"/>
          </a:p>
        </p:txBody>
      </p:sp>
    </p:spTree>
    <p:extLst>
      <p:ext uri="{BB962C8B-B14F-4D97-AF65-F5344CB8AC3E}">
        <p14:creationId xmlns:p14="http://schemas.microsoft.com/office/powerpoint/2010/main" val="3791430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smtClean="0"/>
          </a:p>
          <a:p>
            <a:r>
              <a:rPr lang="sv-SE" b="1" baseline="0" dirty="0" smtClean="0"/>
              <a:t>Några förgrundsfigurer:</a:t>
            </a:r>
          </a:p>
          <a:p>
            <a:r>
              <a:rPr lang="sv-SE" baseline="0" dirty="0" smtClean="0"/>
              <a:t>Joseph M Juran – betonar ledarskapets betydelse i förbättringsarbete</a:t>
            </a:r>
          </a:p>
          <a:p>
            <a:r>
              <a:rPr lang="sv-SE" baseline="0" dirty="0" err="1" smtClean="0"/>
              <a:t>Kouru</a:t>
            </a:r>
            <a:r>
              <a:rPr lang="sv-SE" baseline="0" dirty="0" smtClean="0"/>
              <a:t> Ishikawa –lanserade en verktygslåda med förbättringsverktyg, någon ska vi använda senare i dag.</a:t>
            </a:r>
            <a:endParaRPr lang="sv-SE" dirty="0" smtClean="0"/>
          </a:p>
          <a:p>
            <a:r>
              <a:rPr lang="sv-SE" dirty="0" smtClean="0"/>
              <a:t>Introducerade begreppet robust konstriktion – att förändringsarbete måste</a:t>
            </a:r>
            <a:r>
              <a:rPr lang="sv-SE" baseline="0" dirty="0" smtClean="0"/>
              <a:t> vara hållbart, pågå hela tiden och ej je upp</a:t>
            </a:r>
          </a:p>
          <a:p>
            <a:endParaRPr lang="sv-SE" b="1" baseline="0" dirty="0" smtClean="0"/>
          </a:p>
          <a:p>
            <a:r>
              <a:rPr lang="sv-SE" b="1" baseline="0" dirty="0" smtClean="0"/>
              <a:t>Detta har andra utgått ifrån och skapat och forskat fram olika förbättringsmodeller</a:t>
            </a:r>
            <a:endParaRPr lang="sv-SE" b="1" dirty="0" smtClean="0"/>
          </a:p>
          <a:p>
            <a:endParaRPr lang="sv-SE" b="1" dirty="0" smtClean="0"/>
          </a:p>
          <a:p>
            <a:r>
              <a:rPr lang="sv-SE" b="1" dirty="0" smtClean="0"/>
              <a:t>Genombrottsmodelle</a:t>
            </a:r>
            <a:r>
              <a:rPr lang="sv-SE" dirty="0" smtClean="0"/>
              <a:t>n</a:t>
            </a:r>
            <a:r>
              <a:rPr lang="sv-SE" baseline="0" dirty="0" smtClean="0"/>
              <a:t> som följer </a:t>
            </a:r>
            <a:r>
              <a:rPr lang="sv-SE" dirty="0" smtClean="0"/>
              <a:t>Nolans förbättringshjul som</a:t>
            </a:r>
            <a:r>
              <a:rPr lang="sv-SE" baseline="0" dirty="0" smtClean="0"/>
              <a:t> jag kommer att beröra mer senare</a:t>
            </a:r>
            <a:endParaRPr lang="sv-SE" dirty="0" smtClean="0"/>
          </a:p>
          <a:p>
            <a:r>
              <a:rPr lang="sv-SE" b="1" dirty="0" smtClean="0"/>
              <a:t>LEAN</a:t>
            </a:r>
            <a:r>
              <a:rPr lang="sv-SE" b="1" baseline="0" dirty="0" smtClean="0"/>
              <a:t> </a:t>
            </a:r>
            <a:r>
              <a:rPr lang="sv-SE" dirty="0" smtClean="0"/>
              <a:t>kontinuerligt identifierar problem,</a:t>
            </a:r>
            <a:r>
              <a:rPr lang="sv-SE" baseline="0" dirty="0" smtClean="0"/>
              <a:t> eliminerar slöseri och icke värdeskapande aktiviteter genom att arbeta med värdeskapande aktiviteter. Det finns sjukhus som säger sig arbeta enl. LEAN, men jag är nog lite osäker om det verkligen fungerar i en så komplex miljö …</a:t>
            </a:r>
            <a:r>
              <a:rPr lang="sv-SE" dirty="0" smtClean="0"/>
              <a:t> </a:t>
            </a:r>
          </a:p>
          <a:p>
            <a:r>
              <a:rPr lang="sv-SE" b="1" dirty="0" smtClean="0"/>
              <a:t>EBD </a:t>
            </a:r>
            <a:r>
              <a:rPr lang="sv-SE" b="1" dirty="0" err="1" smtClean="0"/>
              <a:t>experience</a:t>
            </a:r>
            <a:r>
              <a:rPr lang="sv-SE" b="1" dirty="0" smtClean="0"/>
              <a:t> </a:t>
            </a:r>
            <a:r>
              <a:rPr lang="sv-SE" b="1" dirty="0" err="1" smtClean="0"/>
              <a:t>based</a:t>
            </a:r>
            <a:r>
              <a:rPr lang="sv-SE" b="1" dirty="0" smtClean="0"/>
              <a:t> design modell </a:t>
            </a:r>
            <a:r>
              <a:rPr lang="sv-SE" dirty="0" smtClean="0"/>
              <a:t>från NHS i England vilka menar att den största outnyttjade resursen i vården är våra</a:t>
            </a:r>
            <a:r>
              <a:rPr lang="sv-SE" baseline="0" dirty="0" smtClean="0"/>
              <a:t> patienter. Den modellen finns nu översatt till svenska och heter då Tänk om i 4 steg. Där patienten är delaktig i alla steg i förändringsarbetet. Flera studier pågår nu kring detta med sin bas på Chalmers och studier på ex SKAS.</a:t>
            </a:r>
          </a:p>
          <a:p>
            <a:r>
              <a:rPr lang="sv-SE" b="1" baseline="0" dirty="0" smtClean="0"/>
              <a:t>Processorienterat arbetssätt: </a:t>
            </a:r>
            <a:r>
              <a:rPr lang="sv-SE" baseline="0" dirty="0" smtClean="0"/>
              <a:t>finns även sjukhus som arbetar helt processorienterat. Borås har kommit en bit på väg, Men ett nybyggt större sjukhus med både sjukhus och primärvård i sin organisation har tänkt processorienterat hela vägen utifrån 80/20 regeln… </a:t>
            </a:r>
          </a:p>
          <a:p>
            <a:r>
              <a:rPr lang="sv-SE" baseline="0" dirty="0" smtClean="0"/>
              <a:t>SEX sigma handlar mycket om variation, DMAIC </a:t>
            </a:r>
          </a:p>
          <a:p>
            <a:r>
              <a:rPr lang="sv-SE" baseline="0" dirty="0" smtClean="0"/>
              <a:t>TQM startade med </a:t>
            </a:r>
            <a:r>
              <a:rPr lang="sv-SE" baseline="0" dirty="0" err="1" smtClean="0"/>
              <a:t>Deming</a:t>
            </a:r>
            <a:r>
              <a:rPr lang="sv-SE" baseline="0" dirty="0" smtClean="0"/>
              <a:t> 50-talet i Japan</a:t>
            </a:r>
          </a:p>
          <a:p>
            <a:r>
              <a:rPr lang="sv-SE" baseline="0" dirty="0" err="1" smtClean="0"/>
              <a:t>Mfl</a:t>
            </a:r>
            <a:endParaRPr lang="sv-SE" baseline="0" dirty="0" smtClean="0"/>
          </a:p>
          <a:p>
            <a:endParaRPr lang="sv-SE" baseline="0" dirty="0" smtClean="0"/>
          </a:p>
          <a:p>
            <a:r>
              <a:rPr lang="sv-SE" baseline="0" dirty="0" smtClean="0"/>
              <a:t>Jag tar upp det lite senare vilken metod som är ”bäst”….</a:t>
            </a:r>
          </a:p>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7</a:t>
            </a:fld>
            <a:endParaRPr lang="sv-SE"/>
          </a:p>
        </p:txBody>
      </p:sp>
    </p:spTree>
    <p:extLst>
      <p:ext uri="{BB962C8B-B14F-4D97-AF65-F5344CB8AC3E}">
        <p14:creationId xmlns:p14="http://schemas.microsoft.com/office/powerpoint/2010/main" val="3750660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fld id="{495D041A-C132-45D0-A347-11E215E5AB87}" type="slidenum">
              <a:rPr lang="sv-SE" altLang="sv-SE"/>
              <a:pPr/>
              <a:t>8</a:t>
            </a:fld>
            <a:endParaRPr lang="sv-SE" altLang="sv-SE"/>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defRPr/>
            </a:pPr>
            <a:r>
              <a:rPr lang="sv-SE" sz="1200" b="1" dirty="0" smtClean="0"/>
              <a:t>Varför finns</a:t>
            </a:r>
            <a:r>
              <a:rPr lang="sv-SE" sz="1200" b="1" baseline="0" dirty="0" smtClean="0"/>
              <a:t> det motstånd?</a:t>
            </a:r>
          </a:p>
          <a:p>
            <a:pPr eaLnBrk="1" hangingPunct="1">
              <a:defRPr/>
            </a:pPr>
            <a:r>
              <a:rPr lang="sv-SE" sz="1200" dirty="0" smtClean="0"/>
              <a:t>Förstår inte varför förändring initierats</a:t>
            </a:r>
          </a:p>
          <a:p>
            <a:pPr eaLnBrk="1" hangingPunct="1">
              <a:defRPr/>
            </a:pPr>
            <a:r>
              <a:rPr lang="sv-SE" sz="1200" dirty="0" smtClean="0"/>
              <a:t>Rädsla &amp; osäkerhet inför det nya</a:t>
            </a:r>
          </a:p>
          <a:p>
            <a:pPr eaLnBrk="1" hangingPunct="1">
              <a:defRPr/>
            </a:pPr>
            <a:r>
              <a:rPr lang="sv-SE" sz="1200" dirty="0" smtClean="0"/>
              <a:t>Initierats ovanifrån eller utifrån</a:t>
            </a:r>
          </a:p>
          <a:p>
            <a:pPr eaLnBrk="1" hangingPunct="1">
              <a:defRPr/>
            </a:pPr>
            <a:r>
              <a:rPr lang="sv-SE" sz="1200" dirty="0" smtClean="0"/>
              <a:t>Negativa konsekvenser för mig själv </a:t>
            </a:r>
          </a:p>
          <a:p>
            <a:pPr eaLnBrk="1" hangingPunct="1">
              <a:defRPr/>
            </a:pPr>
            <a:endParaRPr lang="sv-SE" sz="1200" dirty="0" smtClean="0"/>
          </a:p>
          <a:p>
            <a:pPr eaLnBrk="1" hangingPunct="1">
              <a:defRPr/>
            </a:pPr>
            <a:r>
              <a:rPr lang="sv-SE" sz="1200" dirty="0" smtClean="0"/>
              <a:t>Kan ge delaktighet &amp; engagemang senare</a:t>
            </a:r>
          </a:p>
          <a:p>
            <a:pPr eaLnBrk="1" hangingPunct="1">
              <a:defRPr/>
            </a:pPr>
            <a:r>
              <a:rPr lang="sv-SE" sz="1200" dirty="0" smtClean="0"/>
              <a:t>Frigör energi till förändring när motståndet klingat av </a:t>
            </a:r>
          </a:p>
          <a:p>
            <a:pPr marL="0" indent="0" eaLnBrk="1" hangingPunct="1">
              <a:buNone/>
              <a:defRPr/>
            </a:pPr>
            <a:r>
              <a:rPr lang="sv-SE" sz="800" dirty="0" smtClean="0"/>
              <a:t>Källa: </a:t>
            </a:r>
            <a:r>
              <a:rPr lang="sv-SE" sz="800" dirty="0" err="1" smtClean="0"/>
              <a:t>Ahrenfelt</a:t>
            </a:r>
            <a:endParaRPr lang="sv-SE" sz="800" dirty="0" smtClean="0"/>
          </a:p>
          <a:p>
            <a:pPr marL="0" indent="0" eaLnBrk="1" hangingPunct="1">
              <a:buNone/>
              <a:defRPr/>
            </a:pPr>
            <a:endParaRPr lang="sv-SE" altLang="sv-SE"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sv-SE" altLang="sv-SE" b="1" dirty="0" smtClean="0"/>
              <a:t>Vilka börjar</a:t>
            </a:r>
            <a:r>
              <a:rPr lang="sv-SE" altLang="sv-SE" b="1" baseline="0" dirty="0" smtClean="0"/>
              <a:t> man med:</a:t>
            </a:r>
          </a:p>
          <a:p>
            <a:pPr marL="0" marR="0" indent="0" algn="l" defTabSz="914400" rtl="0" eaLnBrk="0" fontAlgn="base" latinLnBrk="0" hangingPunct="0">
              <a:lnSpc>
                <a:spcPct val="100000"/>
              </a:lnSpc>
              <a:spcBef>
                <a:spcPct val="30000"/>
              </a:spcBef>
              <a:spcAft>
                <a:spcPct val="0"/>
              </a:spcAft>
              <a:buClrTx/>
              <a:buSzTx/>
              <a:buFontTx/>
              <a:buNone/>
              <a:tabLst/>
              <a:defRPr/>
            </a:pPr>
            <a:r>
              <a:rPr lang="sv-SE" altLang="sv-SE" dirty="0" smtClean="0"/>
              <a:t>Starta med PDSA och ta dom till vänster i Rogers adaptionskurva</a:t>
            </a:r>
            <a:r>
              <a:rPr lang="sv-SE" altLang="sv-SE" baseline="0" dirty="0" smtClean="0"/>
              <a:t> (hitta </a:t>
            </a:r>
            <a:r>
              <a:rPr lang="sv-SE" altLang="sv-SE" baseline="0" dirty="0" err="1" smtClean="0"/>
              <a:t>påarna</a:t>
            </a:r>
            <a:r>
              <a:rPr lang="sv-SE" altLang="sv-SE" baseline="0" dirty="0" smtClean="0"/>
              <a:t> och hoppa </a:t>
            </a:r>
            <a:r>
              <a:rPr lang="sv-SE" altLang="sv-SE" baseline="0" dirty="0" err="1" smtClean="0"/>
              <a:t>påarna</a:t>
            </a:r>
            <a:r>
              <a:rPr lang="sv-SE" altLang="sv-SE" baseline="0" dirty="0" smtClean="0"/>
              <a:t>)</a:t>
            </a:r>
            <a:r>
              <a:rPr lang="sv-SE" altLang="sv-SE" dirty="0" smtClean="0"/>
              <a:t>….. Och testa och sprid de andra kommer sen med när de ser att det fungerar</a:t>
            </a:r>
          </a:p>
          <a:p>
            <a:endParaRPr lang="sv-SE" dirty="0" smtClean="0"/>
          </a:p>
          <a:p>
            <a:r>
              <a:rPr lang="sv-SE" dirty="0" smtClean="0"/>
              <a:t>Vad göra:</a:t>
            </a:r>
          </a:p>
          <a:p>
            <a:r>
              <a:rPr lang="sv-SE" dirty="0" smtClean="0"/>
              <a:t>Det handlar ofta om att kunna dela visioner</a:t>
            </a:r>
          </a:p>
          <a:p>
            <a:r>
              <a:rPr lang="sv-SE" dirty="0" smtClean="0"/>
              <a:t>I </a:t>
            </a:r>
            <a:r>
              <a:rPr lang="sv-SE" dirty="0" err="1" smtClean="0"/>
              <a:t>have</a:t>
            </a:r>
            <a:r>
              <a:rPr lang="sv-SE" dirty="0" smtClean="0"/>
              <a:t> a </a:t>
            </a:r>
            <a:r>
              <a:rPr lang="sv-SE" dirty="0" err="1" smtClean="0"/>
              <a:t>dream</a:t>
            </a:r>
            <a:r>
              <a:rPr lang="sv-SE" dirty="0" smtClean="0"/>
              <a:t>, I </a:t>
            </a:r>
            <a:r>
              <a:rPr lang="sv-SE" dirty="0" err="1" smtClean="0"/>
              <a:t>am</a:t>
            </a:r>
            <a:r>
              <a:rPr lang="sv-SE" dirty="0" smtClean="0"/>
              <a:t> Spartacus,</a:t>
            </a:r>
            <a:r>
              <a:rPr lang="sv-SE" baseline="0" dirty="0" smtClean="0"/>
              <a:t> A man on the </a:t>
            </a:r>
            <a:r>
              <a:rPr lang="sv-SE" baseline="0" dirty="0" err="1" smtClean="0"/>
              <a:t>moon</a:t>
            </a:r>
            <a:r>
              <a:rPr lang="sv-SE" baseline="0" dirty="0" smtClean="0"/>
              <a:t>….</a:t>
            </a:r>
          </a:p>
          <a:p>
            <a:endParaRPr lang="sv-SE" dirty="0" smtClean="0"/>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Börja med de positiva för engagemang och delaktighet</a:t>
            </a:r>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Gärna i ett pilot/försöksprojekt – blir inte så hotfullt för de negativa</a:t>
            </a:r>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Vänta in och ha tålamod</a:t>
            </a:r>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Ta små steg</a:t>
            </a:r>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Möta rädsla med kunskap och upprepade förklaringar  av ”varför”</a:t>
            </a:r>
          </a:p>
          <a:p>
            <a:pPr marL="342900" indent="-342900">
              <a:spcBef>
                <a:spcPct val="20000"/>
              </a:spcBef>
              <a:buClr>
                <a:srgbClr val="006098"/>
              </a:buClr>
              <a:buFont typeface="Wingdings" pitchFamily="2" charset="2"/>
              <a:buChar char="§"/>
            </a:pPr>
            <a:r>
              <a:rPr lang="sv-SE" altLang="sv-SE" sz="1200" kern="1200" dirty="0" smtClean="0">
                <a:solidFill>
                  <a:schemeClr val="tx1"/>
                </a:solidFill>
                <a:latin typeface="Arial" charset="0"/>
                <a:ea typeface="+mn-ea"/>
                <a:cs typeface="+mn-cs"/>
              </a:rPr>
              <a:t>Informera ofta</a:t>
            </a:r>
          </a:p>
          <a:p>
            <a:pPr marL="342900" indent="-342900">
              <a:spcBef>
                <a:spcPct val="20000"/>
              </a:spcBef>
              <a:buClr>
                <a:srgbClr val="006098"/>
              </a:buClr>
              <a:buFont typeface="Wingdings" pitchFamily="2" charset="2"/>
              <a:buChar char="§"/>
            </a:pPr>
            <a:endParaRPr lang="sv-SE" altLang="sv-SE" sz="1200" kern="1200" dirty="0" smtClean="0">
              <a:solidFill>
                <a:schemeClr val="tx1"/>
              </a:solidFill>
              <a:latin typeface="Arial" charset="0"/>
              <a:ea typeface="+mn-ea"/>
              <a:cs typeface="+mn-cs"/>
            </a:endParaRPr>
          </a:p>
          <a:p>
            <a:endParaRPr lang="sv-SE" dirty="0" smtClean="0"/>
          </a:p>
        </p:txBody>
      </p:sp>
    </p:spTree>
    <p:extLst>
      <p:ext uri="{BB962C8B-B14F-4D97-AF65-F5344CB8AC3E}">
        <p14:creationId xmlns:p14="http://schemas.microsoft.com/office/powerpoint/2010/main" val="449386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dirty="0" smtClean="0"/>
              <a:t>Hur svårt det än är så är det ändå alltid lättast att börja med sig själv</a:t>
            </a:r>
          </a:p>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9</a:t>
            </a:fld>
            <a:endParaRPr lang="sv-SE"/>
          </a:p>
        </p:txBody>
      </p:sp>
    </p:spTree>
    <p:extLst>
      <p:ext uri="{BB962C8B-B14F-4D97-AF65-F5344CB8AC3E}">
        <p14:creationId xmlns:p14="http://schemas.microsoft.com/office/powerpoint/2010/main" val="2634320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tshållare för bildobjekt 1"/>
          <p:cNvSpPr>
            <a:spLocks noGrp="1" noRot="1" noChangeAspect="1" noTextEdit="1"/>
          </p:cNvSpPr>
          <p:nvPr>
            <p:ph type="sldImg"/>
          </p:nvPr>
        </p:nvSpPr>
        <p:spPr>
          <a:ln/>
        </p:spPr>
      </p:sp>
      <p:sp>
        <p:nvSpPr>
          <p:cNvPr id="40963" name="Platshållare för anteckningar 2"/>
          <p:cNvSpPr>
            <a:spLocks noGrp="1"/>
          </p:cNvSpPr>
          <p:nvPr>
            <p:ph type="body" idx="1"/>
          </p:nvPr>
        </p:nvSpPr>
        <p:spPr>
          <a:noFill/>
        </p:spPr>
        <p:txBody>
          <a:bodyPr/>
          <a:lstStyle/>
          <a:p>
            <a:r>
              <a:rPr lang="sv-SE" dirty="0" smtClean="0"/>
              <a:t>Det finns olika behov som ska vara uppfyllda för att kunna genomföra ett framgångsrikt förbättringsarbete:</a:t>
            </a:r>
          </a:p>
          <a:p>
            <a:r>
              <a:rPr lang="sv-SE" dirty="0" smtClean="0"/>
              <a:t>Och vad som kan hända om det inte är det.</a:t>
            </a:r>
          </a:p>
        </p:txBody>
      </p:sp>
      <p:sp>
        <p:nvSpPr>
          <p:cNvPr id="40964" name="Platshållare för bildnummer 3"/>
          <p:cNvSpPr>
            <a:spLocks noGrp="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7278AD3-74F6-4180-A5F1-CDEFAE618F58}" type="slidenum">
              <a:rPr lang="sv-SE" altLang="sv-SE"/>
              <a:pPr/>
              <a:t>10</a:t>
            </a:fld>
            <a:endParaRPr lang="sv-SE" altLang="sv-SE"/>
          </a:p>
        </p:txBody>
      </p:sp>
    </p:spTree>
    <p:extLst>
      <p:ext uri="{BB962C8B-B14F-4D97-AF65-F5344CB8AC3E}">
        <p14:creationId xmlns:p14="http://schemas.microsoft.com/office/powerpoint/2010/main" val="4280068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1"/>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11</a:t>
            </a:fld>
            <a:endParaRPr lang="sv-SE"/>
          </a:p>
        </p:txBody>
      </p:sp>
    </p:spTree>
    <p:extLst>
      <p:ext uri="{BB962C8B-B14F-4D97-AF65-F5344CB8AC3E}">
        <p14:creationId xmlns:p14="http://schemas.microsoft.com/office/powerpoint/2010/main" val="826212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itchFamily="34" charset="0"/>
              <a:buNone/>
            </a:pPr>
            <a:r>
              <a:rPr lang="sv-SE" dirty="0" smtClean="0"/>
              <a:t>Arbetsstruktur WBS Wok </a:t>
            </a:r>
            <a:r>
              <a:rPr lang="sv-SE" dirty="0" err="1" smtClean="0"/>
              <a:t>Breakdown</a:t>
            </a:r>
            <a:r>
              <a:rPr lang="sv-SE" dirty="0" smtClean="0"/>
              <a:t> </a:t>
            </a:r>
            <a:r>
              <a:rPr lang="sv-SE" dirty="0" err="1" smtClean="0"/>
              <a:t>Structure</a:t>
            </a:r>
            <a:r>
              <a:rPr lang="sv-SE" dirty="0" smtClean="0"/>
              <a:t> då man identifierar allt som måste göras, skriv en tids och aktivitetsplan. </a:t>
            </a:r>
          </a:p>
          <a:p>
            <a:pPr marL="0" indent="0">
              <a:buFont typeface="Arial" pitchFamily="34" charset="0"/>
              <a:buNone/>
            </a:pPr>
            <a:r>
              <a:rPr lang="sv-SE" dirty="0" smtClean="0"/>
              <a:t>Då måste du:</a:t>
            </a:r>
          </a:p>
          <a:p>
            <a:pPr marL="171450" indent="-171450">
              <a:buFont typeface="Arial" pitchFamily="34" charset="0"/>
              <a:buChar char="•"/>
            </a:pPr>
            <a:r>
              <a:rPr lang="sv-SE" dirty="0" smtClean="0"/>
              <a:t>Strukturera projektet i dess olika aktiviteter</a:t>
            </a:r>
          </a:p>
          <a:p>
            <a:pPr marL="171450" indent="-171450">
              <a:buFont typeface="Arial" pitchFamily="34" charset="0"/>
              <a:buChar char="•"/>
            </a:pPr>
            <a:r>
              <a:rPr lang="sv-SE" dirty="0" smtClean="0"/>
              <a:t>Bestäm metod och behov av kompetens,</a:t>
            </a:r>
            <a:r>
              <a:rPr lang="sv-SE" baseline="0" dirty="0" smtClean="0"/>
              <a:t> vilka intressenter måste vara med</a:t>
            </a:r>
            <a:endParaRPr lang="sv-SE" dirty="0" smtClean="0"/>
          </a:p>
          <a:p>
            <a:pPr marL="171450" indent="-171450">
              <a:buFont typeface="Arial" pitchFamily="34" charset="0"/>
              <a:buChar char="•"/>
            </a:pPr>
            <a:r>
              <a:rPr lang="sv-SE" dirty="0" smtClean="0"/>
              <a:t>Bestäm tidsåtgång</a:t>
            </a:r>
          </a:p>
          <a:p>
            <a:pPr marL="171450" indent="-171450">
              <a:buFont typeface="Arial" pitchFamily="34" charset="0"/>
              <a:buChar char="•"/>
            </a:pPr>
            <a:r>
              <a:rPr lang="sv-SE" dirty="0" smtClean="0"/>
              <a:t>Bestäm beroendet mellan aktiviteterna och tidsplanerna för dessa</a:t>
            </a:r>
          </a:p>
          <a:p>
            <a:pPr marL="171450" indent="-171450">
              <a:buFont typeface="Arial" pitchFamily="34" charset="0"/>
              <a:buChar char="•"/>
            </a:pPr>
            <a:r>
              <a:rPr lang="sv-SE" dirty="0" smtClean="0"/>
              <a:t>Kontrollera beroende till andra aktiviteter utanför</a:t>
            </a:r>
            <a:r>
              <a:rPr lang="sv-SE" baseline="0" dirty="0" smtClean="0"/>
              <a:t> projektet</a:t>
            </a:r>
          </a:p>
          <a:p>
            <a:pPr marL="0" indent="0">
              <a:buFont typeface="Arial" pitchFamily="34" charset="0"/>
              <a:buNone/>
            </a:pPr>
            <a:endParaRPr lang="sv-SE" baseline="0" dirty="0" smtClean="0"/>
          </a:p>
          <a:p>
            <a:pPr marL="0" indent="0">
              <a:buFont typeface="Arial" pitchFamily="34" charset="0"/>
              <a:buNone/>
            </a:pPr>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12</a:t>
            </a:fld>
            <a:endParaRPr lang="sv-SE"/>
          </a:p>
        </p:txBody>
      </p:sp>
    </p:spTree>
    <p:extLst>
      <p:ext uri="{BB962C8B-B14F-4D97-AF65-F5344CB8AC3E}">
        <p14:creationId xmlns:p14="http://schemas.microsoft.com/office/powerpoint/2010/main" val="3136495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tshållare för bildobjekt 1"/>
          <p:cNvSpPr>
            <a:spLocks noGrp="1" noRot="1" noChangeAspect="1" noTextEdit="1"/>
          </p:cNvSpPr>
          <p:nvPr>
            <p:ph type="sldImg"/>
          </p:nvPr>
        </p:nvSpPr>
        <p:spPr>
          <a:ln/>
        </p:spPr>
      </p:sp>
      <p:sp>
        <p:nvSpPr>
          <p:cNvPr id="25603" name="Platshållare för anteckningar 2"/>
          <p:cNvSpPr>
            <a:spLocks noGrp="1"/>
          </p:cNvSpPr>
          <p:nvPr>
            <p:ph type="body" idx="1"/>
          </p:nvPr>
        </p:nvSpPr>
        <p:spPr>
          <a:noFill/>
        </p:spPr>
        <p:txBody>
          <a:bodyPr/>
          <a:lstStyle/>
          <a:p>
            <a:r>
              <a:rPr lang="sv-SE" dirty="0" smtClean="0"/>
              <a:t>Genombrottsmodellen har ni kanske hört talas om?</a:t>
            </a:r>
          </a:p>
          <a:p>
            <a:r>
              <a:rPr lang="sv-SE" dirty="0" smtClean="0"/>
              <a:t>En förbättringsmodell som Nolan och </a:t>
            </a:r>
            <a:r>
              <a:rPr lang="sv-SE" dirty="0" err="1" smtClean="0"/>
              <a:t>Deming</a:t>
            </a:r>
            <a:r>
              <a:rPr lang="sv-SE" dirty="0" smtClean="0"/>
              <a:t> forskade fram redan på 50-talet</a:t>
            </a:r>
          </a:p>
          <a:p>
            <a:r>
              <a:rPr lang="sv-SE" dirty="0" smtClean="0"/>
              <a:t>Vad .,..</a:t>
            </a:r>
          </a:p>
          <a:p>
            <a:r>
              <a:rPr lang="sv-SE" dirty="0" smtClean="0"/>
              <a:t>Hur …</a:t>
            </a:r>
          </a:p>
          <a:p>
            <a:r>
              <a:rPr lang="sv-SE" dirty="0" smtClean="0"/>
              <a:t>Vilka ….</a:t>
            </a:r>
          </a:p>
          <a:p>
            <a:endParaRPr lang="sv-SE" dirty="0" smtClean="0"/>
          </a:p>
          <a:p>
            <a:r>
              <a:rPr lang="sv-SE" dirty="0" smtClean="0"/>
              <a:t>Och att vi skulle handla enligt ett förbättringshjul</a:t>
            </a:r>
          </a:p>
          <a:p>
            <a:r>
              <a:rPr lang="sv-SE" dirty="0" smtClean="0"/>
              <a:t>Kärt barn har många namn:</a:t>
            </a:r>
          </a:p>
          <a:p>
            <a:r>
              <a:rPr lang="sv-SE" dirty="0" smtClean="0"/>
              <a:t>Förbättringshjul</a:t>
            </a:r>
          </a:p>
          <a:p>
            <a:r>
              <a:rPr lang="sv-SE" dirty="0" err="1" smtClean="0"/>
              <a:t>Shewardcykeln</a:t>
            </a:r>
            <a:endParaRPr lang="sv-SE" dirty="0" smtClean="0"/>
          </a:p>
          <a:p>
            <a:r>
              <a:rPr lang="sv-SE" dirty="0" err="1" smtClean="0"/>
              <a:t>Deminghjul</a:t>
            </a:r>
            <a:endParaRPr lang="sv-SE" dirty="0" smtClean="0"/>
          </a:p>
          <a:p>
            <a:r>
              <a:rPr lang="sv-SE" dirty="0" smtClean="0"/>
              <a:t>PDSA cirkel Plan Do </a:t>
            </a:r>
            <a:r>
              <a:rPr lang="sv-SE" dirty="0" err="1" smtClean="0"/>
              <a:t>study</a:t>
            </a:r>
            <a:r>
              <a:rPr lang="sv-SE" dirty="0" smtClean="0"/>
              <a:t> </a:t>
            </a:r>
            <a:r>
              <a:rPr lang="sv-SE" dirty="0" err="1" smtClean="0"/>
              <a:t>Act</a:t>
            </a:r>
            <a:endParaRPr lang="sv-SE" dirty="0" smtClean="0"/>
          </a:p>
          <a:p>
            <a:r>
              <a:rPr lang="sv-SE" dirty="0" smtClean="0"/>
              <a:t>PDCA cirkel eller hjul Plan do check akt</a:t>
            </a:r>
          </a:p>
          <a:p>
            <a:r>
              <a:rPr lang="sv-SE" dirty="0" smtClean="0"/>
              <a:t>Vet ni vad någon sa under ett möte att PDCA mer betydde:….. </a:t>
            </a:r>
            <a:r>
              <a:rPr lang="sv-SE" dirty="0" err="1" smtClean="0"/>
              <a:t>Please</a:t>
            </a:r>
            <a:r>
              <a:rPr lang="sv-SE" dirty="0" smtClean="0"/>
              <a:t> </a:t>
            </a:r>
            <a:r>
              <a:rPr lang="sv-SE" dirty="0" err="1" smtClean="0"/>
              <a:t>dont</a:t>
            </a:r>
            <a:r>
              <a:rPr lang="sv-SE" dirty="0" smtClean="0"/>
              <a:t> </a:t>
            </a:r>
            <a:r>
              <a:rPr lang="sv-SE" dirty="0" err="1" smtClean="0"/>
              <a:t>change</a:t>
            </a:r>
            <a:r>
              <a:rPr lang="sv-SE" dirty="0" smtClean="0"/>
              <a:t> </a:t>
            </a:r>
            <a:r>
              <a:rPr lang="sv-SE" dirty="0" err="1" smtClean="0"/>
              <a:t>anything</a:t>
            </a:r>
            <a:r>
              <a:rPr lang="sv-SE" dirty="0" smtClean="0"/>
              <a:t>….</a:t>
            </a:r>
          </a:p>
          <a:p>
            <a:endParaRPr lang="sv-SE" dirty="0" smtClean="0"/>
          </a:p>
        </p:txBody>
      </p:sp>
      <p:sp>
        <p:nvSpPr>
          <p:cNvPr id="25604" name="Platshållare för bildnummer 3"/>
          <p:cNvSpPr>
            <a:spLocks noGrp="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8661B5D-8C2A-42BF-81A6-21339DDF039A}" type="slidenum">
              <a:rPr lang="sv-SE" altLang="sv-SE"/>
              <a:pPr/>
              <a:t>13</a:t>
            </a:fld>
            <a:endParaRPr lang="sv-SE" altLang="sv-SE"/>
          </a:p>
        </p:txBody>
      </p:sp>
    </p:spTree>
    <p:extLst>
      <p:ext uri="{BB962C8B-B14F-4D97-AF65-F5344CB8AC3E}">
        <p14:creationId xmlns:p14="http://schemas.microsoft.com/office/powerpoint/2010/main" val="3606234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dirty="0" smtClean="0"/>
              <a:t>Vad måste vi börja med? Ta reda på vilka problem vi har…</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sv-SE" dirty="0" smtClean="0"/>
              <a:t>GAP-analys: Hur det borde vara-hur det faktiskt är</a:t>
            </a:r>
          </a:p>
          <a:p>
            <a:r>
              <a:rPr lang="sv-SE" dirty="0" smtClean="0"/>
              <a:t>Fokusgruppsintervjuer med viktning, individuella intervjuer med patienter, brukaren kunder, medarbetare, brainstorming, patient i ledningsgrupp</a:t>
            </a:r>
          </a:p>
          <a:p>
            <a:r>
              <a:rPr lang="sv-SE" dirty="0" err="1" smtClean="0"/>
              <a:t>Ide´låda</a:t>
            </a:r>
            <a:r>
              <a:rPr lang="sv-SE" dirty="0" smtClean="0"/>
              <a:t>, </a:t>
            </a:r>
            <a:r>
              <a:rPr lang="sv-SE" dirty="0" err="1" smtClean="0"/>
              <a:t>MedControl</a:t>
            </a:r>
            <a:r>
              <a:rPr lang="sv-SE" dirty="0" smtClean="0"/>
              <a:t> klagomål, MBJ </a:t>
            </a:r>
            <a:r>
              <a:rPr lang="sv-SE" dirty="0" err="1" smtClean="0"/>
              <a:t>MarkörBasrad</a:t>
            </a:r>
            <a:r>
              <a:rPr lang="sv-SE" dirty="0" smtClean="0"/>
              <a:t> Journalgranskning när man strukturerat letar efter undvikbara patientskador, Händelse och riskanalyser</a:t>
            </a:r>
          </a:p>
          <a:p>
            <a:r>
              <a:rPr lang="sv-SE" dirty="0" smtClean="0"/>
              <a:t>Fotografier/film,</a:t>
            </a:r>
            <a:r>
              <a:rPr lang="sv-SE" baseline="0" dirty="0" smtClean="0"/>
              <a:t> be patienter skriva dagbok om inneliggande</a:t>
            </a:r>
            <a:endParaRPr lang="sv-SE" dirty="0" smtClean="0"/>
          </a:p>
          <a:p>
            <a:r>
              <a:rPr lang="sv-SE" dirty="0" smtClean="0"/>
              <a:t>Observera i väntrum eller korridor, är det meningen att jag ska höra …. från rummet</a:t>
            </a:r>
          </a:p>
          <a:p>
            <a:r>
              <a:rPr lang="sv-SE" dirty="0" smtClean="0"/>
              <a:t>eller följa med någon patient genom processen som en svans, ställ frågor med</a:t>
            </a:r>
            <a:r>
              <a:rPr lang="sv-SE" baseline="0" dirty="0" smtClean="0"/>
              <a:t> ex upplevelseenkät med 100 känslor, eller följ en medarbetare och gör ett spagettidiagram…</a:t>
            </a:r>
          </a:p>
          <a:p>
            <a:r>
              <a:rPr lang="sv-SE" baseline="0" dirty="0" smtClean="0"/>
              <a:t>SWOT analys Styrkor, svagheter, möjligheter och hot</a:t>
            </a:r>
          </a:p>
          <a:p>
            <a:r>
              <a:rPr lang="sv-SE" baseline="0" dirty="0" smtClean="0"/>
              <a:t>Processkartläggning</a:t>
            </a:r>
          </a:p>
          <a:p>
            <a:r>
              <a:rPr lang="sv-SE" baseline="0" dirty="0" smtClean="0"/>
              <a:t>Fiskben</a:t>
            </a:r>
            <a:endParaRPr lang="sv-SE" dirty="0" smtClean="0"/>
          </a:p>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14</a:t>
            </a:fld>
            <a:endParaRPr lang="sv-SE"/>
          </a:p>
        </p:txBody>
      </p:sp>
    </p:spTree>
    <p:extLst>
      <p:ext uri="{BB962C8B-B14F-4D97-AF65-F5344CB8AC3E}">
        <p14:creationId xmlns:p14="http://schemas.microsoft.com/office/powerpoint/2010/main" val="2719403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Fiskben, Ishikawadiagram</a:t>
            </a:r>
            <a:r>
              <a:rPr lang="sv-SE" baseline="0" dirty="0" smtClean="0"/>
              <a:t> eller orsak verkananalys</a:t>
            </a:r>
          </a:p>
          <a:p>
            <a:r>
              <a:rPr lang="sv-SE" baseline="0" dirty="0" smtClean="0"/>
              <a:t>Brainstorming med gruppering och viktning</a:t>
            </a:r>
          </a:p>
          <a:p>
            <a:r>
              <a:rPr lang="sv-SE" baseline="0" dirty="0" smtClean="0"/>
              <a:t>Fem varför</a:t>
            </a:r>
          </a:p>
          <a:p>
            <a:r>
              <a:rPr lang="sv-SE" baseline="0" dirty="0" err="1" smtClean="0"/>
              <a:t>Paretodiagram</a:t>
            </a:r>
            <a:r>
              <a:rPr lang="sv-SE" baseline="0" dirty="0" smtClean="0"/>
              <a:t> från han Italienaren med 80/20 regeln … orsak till inläggning på sjukhus</a:t>
            </a:r>
          </a:p>
          <a:p>
            <a:r>
              <a:rPr lang="sv-SE" baseline="0" dirty="0" smtClean="0"/>
              <a:t>Sambandsdiagram med x och y axel</a:t>
            </a:r>
          </a:p>
          <a:p>
            <a:r>
              <a:rPr lang="sv-SE" baseline="0" dirty="0" smtClean="0"/>
              <a:t>Kj-</a:t>
            </a:r>
            <a:r>
              <a:rPr lang="sv-SE" baseline="0" dirty="0" err="1" smtClean="0"/>
              <a:t>shiba</a:t>
            </a:r>
            <a:r>
              <a:rPr lang="sv-SE" baseline="0" dirty="0" smtClean="0"/>
              <a:t> analys komplexa miljöer utvecklad av en professor som heter </a:t>
            </a:r>
            <a:r>
              <a:rPr lang="sv-SE" baseline="0" dirty="0" err="1" smtClean="0"/>
              <a:t>Shoji</a:t>
            </a:r>
            <a:r>
              <a:rPr lang="sv-SE" baseline="0" dirty="0" smtClean="0"/>
              <a:t> </a:t>
            </a:r>
            <a:r>
              <a:rPr lang="sv-SE" baseline="0" dirty="0" err="1" smtClean="0"/>
              <a:t>Shiba</a:t>
            </a:r>
            <a:r>
              <a:rPr lang="sv-SE" baseline="0" dirty="0" smtClean="0"/>
              <a:t>. Bygger på verbal data och inte numeriska data och det är den metoden vi ska öva på senare</a:t>
            </a:r>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15</a:t>
            </a:fld>
            <a:endParaRPr lang="sv-SE"/>
          </a:p>
        </p:txBody>
      </p:sp>
    </p:spTree>
    <p:extLst>
      <p:ext uri="{BB962C8B-B14F-4D97-AF65-F5344CB8AC3E}">
        <p14:creationId xmlns:p14="http://schemas.microsoft.com/office/powerpoint/2010/main" val="2137051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Hög effekt-l</a:t>
            </a:r>
            <a:r>
              <a:rPr lang="sv-SE" dirty="0" smtClean="0"/>
              <a:t>åg</a:t>
            </a:r>
            <a:r>
              <a:rPr lang="sv-SE" baseline="0" dirty="0" smtClean="0"/>
              <a:t> resurs  -GÖR</a:t>
            </a:r>
          </a:p>
          <a:p>
            <a:r>
              <a:rPr lang="sv-SE" baseline="0" dirty="0" smtClean="0"/>
              <a:t>Hög effekt-hög resurs –överväg</a:t>
            </a:r>
          </a:p>
          <a:p>
            <a:r>
              <a:rPr lang="sv-SE" baseline="0" dirty="0" smtClean="0"/>
              <a:t>Låg resurs-låg effekt –möjlig</a:t>
            </a:r>
          </a:p>
          <a:p>
            <a:r>
              <a:rPr lang="sv-SE" baseline="0" dirty="0" smtClean="0"/>
              <a:t>Hög resurs-låg effekt </a:t>
            </a:r>
            <a:r>
              <a:rPr lang="sv-SE" dirty="0" smtClean="0"/>
              <a:t>–gör inte</a:t>
            </a:r>
          </a:p>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16</a:t>
            </a:fld>
            <a:endParaRPr lang="sv-SE"/>
          </a:p>
        </p:txBody>
      </p:sp>
    </p:spTree>
    <p:extLst>
      <p:ext uri="{BB962C8B-B14F-4D97-AF65-F5344CB8AC3E}">
        <p14:creationId xmlns:p14="http://schemas.microsoft.com/office/powerpoint/2010/main" val="1589334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tshållare för bildobjekt 1"/>
          <p:cNvSpPr>
            <a:spLocks noGrp="1" noRot="1" noChangeAspect="1" noTextEdit="1"/>
          </p:cNvSpPr>
          <p:nvPr>
            <p:ph type="sldImg"/>
          </p:nvPr>
        </p:nvSpPr>
        <p:spPr>
          <a:ln/>
        </p:spPr>
      </p:sp>
      <p:sp>
        <p:nvSpPr>
          <p:cNvPr id="40963" name="Platshållare för anteckningar 2"/>
          <p:cNvSpPr>
            <a:spLocks noGrp="1"/>
          </p:cNvSpPr>
          <p:nvPr>
            <p:ph type="body" idx="1"/>
          </p:nvPr>
        </p:nvSpPr>
        <p:spPr>
          <a:noFill/>
        </p:spPr>
        <p:txBody>
          <a:bodyPr/>
          <a:lstStyle/>
          <a:p>
            <a:endParaRPr lang="sv-SE" dirty="0" smtClean="0"/>
          </a:p>
        </p:txBody>
      </p:sp>
      <p:sp>
        <p:nvSpPr>
          <p:cNvPr id="40964" name="Platshållare för bildnummer 3"/>
          <p:cNvSpPr>
            <a:spLocks noGrp="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7D4CA28-1931-4433-A2F4-FAF3693F76FB}" type="slidenum">
              <a:rPr lang="sv-SE" altLang="sv-SE"/>
              <a:pPr/>
              <a:t>19</a:t>
            </a:fld>
            <a:endParaRPr lang="sv-SE" altLang="sv-SE"/>
          </a:p>
        </p:txBody>
      </p:sp>
    </p:spTree>
    <p:extLst>
      <p:ext uri="{BB962C8B-B14F-4D97-AF65-F5344CB8AC3E}">
        <p14:creationId xmlns:p14="http://schemas.microsoft.com/office/powerpoint/2010/main" val="3682267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baseline="0" dirty="0" smtClean="0">
                <a:effectLst/>
              </a:rPr>
              <a:t>Hitta problem </a:t>
            </a:r>
            <a:r>
              <a:rPr lang="sv-SE" sz="1200" baseline="0" dirty="0" smtClean="0">
                <a:effectLst/>
              </a:rPr>
              <a:t>är sällan svårt, </a:t>
            </a:r>
            <a:r>
              <a:rPr lang="sv-SE" dirty="0" smtClean="0"/>
              <a:t>Ökade volymer, Förändrad arbetssituation, Förändrat ”kundinnehåll”, Olösta problem, Utveckling, nya metoder, viktigt att arbeta med stora</a:t>
            </a:r>
            <a:r>
              <a:rPr lang="sv-SE" baseline="0" dirty="0" smtClean="0"/>
              <a:t> variationer</a:t>
            </a:r>
            <a:endParaRPr lang="sv-SE" dirty="0" smtClean="0"/>
          </a:p>
          <a:p>
            <a:endParaRPr lang="sv-SE" sz="1200" baseline="0" dirty="0" smtClean="0">
              <a:effectLst/>
            </a:endParaRPr>
          </a:p>
          <a:p>
            <a:endParaRPr lang="sv-SE" sz="1200" dirty="0" smtClean="0">
              <a:effectLst/>
            </a:endParaRPr>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20</a:t>
            </a:fld>
            <a:endParaRPr lang="sv-SE"/>
          </a:p>
        </p:txBody>
      </p:sp>
    </p:spTree>
    <p:extLst>
      <p:ext uri="{BB962C8B-B14F-4D97-AF65-F5344CB8AC3E}">
        <p14:creationId xmlns:p14="http://schemas.microsoft.com/office/powerpoint/2010/main" val="727950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WARAN projekt i SKAS </a:t>
            </a:r>
            <a:r>
              <a:rPr lang="sv-SE" dirty="0" smtClean="0"/>
              <a:t>(Skövde)</a:t>
            </a:r>
            <a:r>
              <a:rPr lang="sv-SE" baseline="0" dirty="0" smtClean="0"/>
              <a:t> det fanns stor variation i patienternas </a:t>
            </a:r>
            <a:r>
              <a:rPr lang="sv-SE" baseline="0" dirty="0" err="1" smtClean="0"/>
              <a:t>Waran</a:t>
            </a:r>
            <a:r>
              <a:rPr lang="sv-SE" baseline="0" dirty="0" smtClean="0"/>
              <a:t>-värde. När man kikade hur man ordinerade så gjorde man på 22 </a:t>
            </a:r>
            <a:r>
              <a:rPr lang="sv-SE" baseline="0" dirty="0" smtClean="0"/>
              <a:t>olika sätt. Man gör inte alltid det man tror man </a:t>
            </a:r>
            <a:r>
              <a:rPr lang="sv-SE" baseline="0" dirty="0" smtClean="0"/>
              <a:t>gör (PM). Strukturerade upp så att det slutade med 2 varianter.</a:t>
            </a:r>
          </a:p>
          <a:p>
            <a:endParaRPr lang="sv-SE" baseline="0" dirty="0" smtClean="0"/>
          </a:p>
          <a:p>
            <a:r>
              <a:rPr lang="sv-SE" baseline="0" dirty="0" smtClean="0"/>
              <a:t>INR </a:t>
            </a:r>
            <a:r>
              <a:rPr lang="sv-SE" baseline="0" dirty="0" smtClean="0"/>
              <a:t>värde på 3  analyserades på 17 </a:t>
            </a:r>
            <a:r>
              <a:rPr lang="sv-SE" baseline="0" dirty="0" err="1" smtClean="0"/>
              <a:t>lab</a:t>
            </a:r>
            <a:r>
              <a:rPr lang="sv-SE" baseline="0" dirty="0" smtClean="0"/>
              <a:t> med resultat mellan 2,7-3,5. särskilda åtgärder förbättrade INR inom referensområdet från 63% till 71</a:t>
            </a:r>
            <a:r>
              <a:rPr lang="sv-SE" baseline="0" dirty="0" smtClean="0"/>
              <a:t>%. Ex patientinformation. Patientdagbok</a:t>
            </a:r>
          </a:p>
          <a:p>
            <a:endParaRPr lang="sv-SE" baseline="0" dirty="0" smtClean="0"/>
          </a:p>
          <a:p>
            <a:r>
              <a:rPr lang="sv-SE" baseline="0" dirty="0" err="1" smtClean="0"/>
              <a:t>Hemolysprojekt</a:t>
            </a:r>
            <a:r>
              <a:rPr lang="sv-SE" baseline="0" dirty="0" smtClean="0"/>
              <a:t>: mål att minska den onormalt höga </a:t>
            </a:r>
            <a:r>
              <a:rPr lang="sv-SE" baseline="0" dirty="0" err="1" smtClean="0"/>
              <a:t>hemolystalen</a:t>
            </a:r>
            <a:r>
              <a:rPr lang="sv-SE" baseline="0" dirty="0" smtClean="0"/>
              <a:t> på prover tagna på akuten, analys visade att det var motstånd i kanylen som orsakade den höga </a:t>
            </a:r>
            <a:r>
              <a:rPr lang="sv-SE" baseline="0" dirty="0" err="1" smtClean="0"/>
              <a:t>hemolysandelen</a:t>
            </a:r>
            <a:r>
              <a:rPr lang="sv-SE" baseline="0" dirty="0" smtClean="0"/>
              <a:t>. </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21</a:t>
            </a:fld>
            <a:endParaRPr lang="sv-SE"/>
          </a:p>
        </p:txBody>
      </p:sp>
    </p:spTree>
    <p:extLst>
      <p:ext uri="{BB962C8B-B14F-4D97-AF65-F5344CB8AC3E}">
        <p14:creationId xmlns:p14="http://schemas.microsoft.com/office/powerpoint/2010/main" val="4215429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u="sng" baseline="0" dirty="0" smtClean="0">
                <a:effectLst/>
              </a:rPr>
              <a:t>Hitta problem</a:t>
            </a:r>
            <a:r>
              <a:rPr lang="sv-SE" sz="1200" baseline="0" dirty="0" smtClean="0">
                <a:effectLst/>
              </a:rPr>
              <a:t> är sällan svårt</a:t>
            </a:r>
            <a:r>
              <a:rPr lang="sv-SE" sz="1200" b="1" baseline="0" dirty="0" smtClean="0">
                <a:effectLst/>
              </a:rPr>
              <a:t>, </a:t>
            </a:r>
            <a:r>
              <a:rPr lang="sv-SE" sz="1200" b="0" i="1" baseline="0" dirty="0" smtClean="0">
                <a:effectLst/>
                <a:latin typeface="Blackadder ITC" pitchFamily="82" charset="0"/>
              </a:rPr>
              <a:t>Ledarskapsrollen känns svår</a:t>
            </a:r>
          </a:p>
          <a:p>
            <a:r>
              <a:rPr lang="sv-SE" sz="1200" b="1" u="sng" baseline="0" dirty="0" smtClean="0">
                <a:effectLst/>
              </a:rPr>
              <a:t>Orsakssamband:</a:t>
            </a:r>
            <a:r>
              <a:rPr lang="sv-SE" sz="1200" baseline="0" dirty="0" smtClean="0">
                <a:effectLst/>
              </a:rPr>
              <a:t> </a:t>
            </a:r>
            <a:r>
              <a:rPr lang="sv-SE" sz="1200" i="1" baseline="0" dirty="0" smtClean="0">
                <a:effectLst/>
              </a:rPr>
              <a:t>Vad beror det på att ledarskapsrollen är svår</a:t>
            </a:r>
            <a:r>
              <a:rPr lang="sv-SE" sz="1200" baseline="0" dirty="0" smtClean="0">
                <a:effectLst/>
              </a:rPr>
              <a:t>: tyst brainstorming, därefter gemensamt fiskben och viktning</a:t>
            </a:r>
          </a:p>
          <a:p>
            <a:r>
              <a:rPr lang="sv-SE" sz="1200" b="1" u="sng" baseline="0" dirty="0" smtClean="0">
                <a:effectLst/>
              </a:rPr>
              <a:t>Tyst brainstorming för åtgärdsförslag : </a:t>
            </a:r>
            <a:r>
              <a:rPr lang="sv-SE" sz="1200" b="0" i="1" u="none" baseline="0" dirty="0" smtClean="0">
                <a:effectLst/>
              </a:rPr>
              <a:t>Vad ska göras för att minska svårigheten i ledarskapsrollen? </a:t>
            </a:r>
            <a:r>
              <a:rPr lang="sv-SE" sz="1200" b="0" i="0" u="none" baseline="0" dirty="0" smtClean="0">
                <a:effectLst/>
              </a:rPr>
              <a:t>gemensamt </a:t>
            </a:r>
            <a:r>
              <a:rPr lang="sv-SE" sz="1200" baseline="0" dirty="0" smtClean="0">
                <a:effectLst/>
              </a:rPr>
              <a:t>bedöma vikten genom pick-graf</a:t>
            </a:r>
          </a:p>
          <a:p>
            <a:r>
              <a:rPr lang="sv-SE" sz="1200" b="1" u="sng" baseline="0" dirty="0" smtClean="0">
                <a:effectLst/>
              </a:rPr>
              <a:t>Mäta effekt</a:t>
            </a:r>
            <a:r>
              <a:rPr lang="sv-SE" sz="1200" i="1" baseline="0" dirty="0" smtClean="0">
                <a:effectLst/>
              </a:rPr>
              <a:t>: hur </a:t>
            </a:r>
            <a:r>
              <a:rPr lang="sv-SE" sz="1200" baseline="0" dirty="0" smtClean="0">
                <a:effectLst/>
              </a:rPr>
              <a:t>ska vi veta att problemet minskar?</a:t>
            </a:r>
          </a:p>
          <a:p>
            <a:endParaRPr lang="sv-SE" sz="1200" baseline="0" dirty="0" smtClean="0">
              <a:effectLst/>
            </a:endParaRPr>
          </a:p>
          <a:p>
            <a:endParaRPr lang="sv-SE" sz="1200" dirty="0" smtClean="0">
              <a:effectLst/>
            </a:endParaRPr>
          </a:p>
        </p:txBody>
      </p:sp>
      <p:sp>
        <p:nvSpPr>
          <p:cNvPr id="4" name="Platshållare för bildnummer 3"/>
          <p:cNvSpPr>
            <a:spLocks noGrp="1"/>
          </p:cNvSpPr>
          <p:nvPr>
            <p:ph type="sldNum" sz="quarter" idx="10"/>
          </p:nvPr>
        </p:nvSpPr>
        <p:spPr/>
        <p:txBody>
          <a:bodyPr/>
          <a:lstStyle/>
          <a:p>
            <a:pPr>
              <a:defRPr/>
            </a:pPr>
            <a:fld id="{F7F38CC8-596E-4BC5-BB82-4BF6579FE2CB}" type="slidenum">
              <a:rPr lang="sv-SE" smtClean="0"/>
              <a:pPr>
                <a:defRPr/>
              </a:pPr>
              <a:t>22</a:t>
            </a:fld>
            <a:endParaRPr lang="sv-SE"/>
          </a:p>
        </p:txBody>
      </p:sp>
    </p:spTree>
    <p:extLst>
      <p:ext uri="{BB962C8B-B14F-4D97-AF65-F5344CB8AC3E}">
        <p14:creationId xmlns:p14="http://schemas.microsoft.com/office/powerpoint/2010/main" val="7279509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15" descr="Dekoryta_bla_PP"/>
          <p:cNvPicPr>
            <a:picLocks noChangeAspect="1" noChangeArrowheads="1"/>
          </p:cNvPicPr>
          <p:nvPr/>
        </p:nvPicPr>
        <p:blipFill>
          <a:blip r:embed="rId2" cstate="print">
            <a:extLst>
              <a:ext uri="{28A0092B-C50C-407E-A947-70E740481C1C}">
                <a14:useLocalDpi xmlns:a14="http://schemas.microsoft.com/office/drawing/2010/main" val="0"/>
              </a:ext>
            </a:extLst>
          </a:blip>
          <a:srcRect r="1149" b="803"/>
          <a:stretch>
            <a:fillRect/>
          </a:stretch>
        </p:blipFill>
        <p:spPr bwMode="auto">
          <a:xfrm>
            <a:off x="-12700" y="-12700"/>
            <a:ext cx="91567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VGSahl_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6357938"/>
            <a:ext cx="18684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Rectangle 2"/>
          <p:cNvSpPr>
            <a:spLocks noGrp="1" noChangeArrowheads="1"/>
          </p:cNvSpPr>
          <p:nvPr>
            <p:ph type="ctrTitle"/>
          </p:nvPr>
        </p:nvSpPr>
        <p:spPr>
          <a:xfrm>
            <a:off x="685800" y="2130425"/>
            <a:ext cx="7772400" cy="1470025"/>
          </a:xfrm>
        </p:spPr>
        <p:txBody>
          <a:bodyPr/>
          <a:lstStyle>
            <a:lvl1pPr>
              <a:defRPr>
                <a:solidFill>
                  <a:schemeClr val="bg1"/>
                </a:solidFill>
              </a:defRPr>
            </a:lvl1pPr>
          </a:lstStyle>
          <a:p>
            <a:pPr lvl="0"/>
            <a:r>
              <a:rPr lang="sv-SE" noProof="0" smtClean="0"/>
              <a:t>Klicka här för att ändra format</a:t>
            </a:r>
          </a:p>
        </p:txBody>
      </p:sp>
      <p:sp>
        <p:nvSpPr>
          <p:cNvPr id="31747"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solidFill>
                  <a:schemeClr val="bg1"/>
                </a:solidFill>
              </a:defRPr>
            </a:lvl1pPr>
          </a:lstStyle>
          <a:p>
            <a:pPr lvl="0"/>
            <a:r>
              <a:rPr lang="sv-SE" noProof="0" smtClean="0"/>
              <a:t>Klicka här för att ändra format på underrubrik i bakgrunden</a:t>
            </a:r>
          </a:p>
        </p:txBody>
      </p:sp>
      <p:sp>
        <p:nvSpPr>
          <p:cNvPr id="6" name="Rectangle 16"/>
          <p:cNvSpPr>
            <a:spLocks noGrp="1" noChangeArrowheads="1"/>
          </p:cNvSpPr>
          <p:nvPr>
            <p:ph type="dt" sz="quarter" idx="10"/>
          </p:nvPr>
        </p:nvSpPr>
        <p:spPr bwMode="auto">
          <a:xfrm>
            <a:off x="6848475" y="6302375"/>
            <a:ext cx="2133600"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bg1"/>
                </a:solidFill>
              </a:defRPr>
            </a:lvl1pPr>
          </a:lstStyle>
          <a:p>
            <a:pPr>
              <a:defRPr/>
            </a:pPr>
            <a:fld id="{CB504684-4DA7-4A7C-BA28-0CC83AB602CA}" type="datetime1">
              <a:rPr lang="sv-SE" smtClean="0"/>
              <a:t>2015-02-06</a:t>
            </a:fld>
            <a:endParaRPr lang="sv-SE"/>
          </a:p>
        </p:txBody>
      </p:sp>
    </p:spTree>
    <p:extLst>
      <p:ext uri="{BB962C8B-B14F-4D97-AF65-F5344CB8AC3E}">
        <p14:creationId xmlns:p14="http://schemas.microsoft.com/office/powerpoint/2010/main" val="820665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7"/>
          <p:cNvSpPr>
            <a:spLocks noGrp="1" noChangeArrowheads="1"/>
          </p:cNvSpPr>
          <p:nvPr>
            <p:ph type="ftr" sz="quarter" idx="10"/>
          </p:nvPr>
        </p:nvSpPr>
        <p:spPr>
          <a:ln/>
        </p:spPr>
        <p:txBody>
          <a:bodyPr/>
          <a:lstStyle>
            <a:lvl1pPr>
              <a:defRPr/>
            </a:lvl1pPr>
          </a:lstStyle>
          <a:p>
            <a:pPr>
              <a:defRPr/>
            </a:pPr>
            <a:endParaRPr lang="sv-SE"/>
          </a:p>
        </p:txBody>
      </p:sp>
      <p:sp>
        <p:nvSpPr>
          <p:cNvPr id="5" name="Rectangle 6"/>
          <p:cNvSpPr>
            <a:spLocks noGrp="1" noChangeArrowheads="1"/>
          </p:cNvSpPr>
          <p:nvPr>
            <p:ph type="sldNum" sz="quarter" idx="11"/>
          </p:nvPr>
        </p:nvSpPr>
        <p:spPr>
          <a:ln/>
        </p:spPr>
        <p:txBody>
          <a:bodyPr/>
          <a:lstStyle>
            <a:lvl1pPr>
              <a:defRPr/>
            </a:lvl1pPr>
          </a:lstStyle>
          <a:p>
            <a:pPr>
              <a:defRPr/>
            </a:pPr>
            <a:fld id="{7CAB5015-2E3E-4870-BA3A-9EEABDD3E97A}" type="slidenum">
              <a:rPr lang="sv-SE"/>
              <a:pPr>
                <a:defRPr/>
              </a:pPr>
              <a:t>‹#›</a:t>
            </a:fld>
            <a:endParaRPr lang="sv-SE"/>
          </a:p>
        </p:txBody>
      </p:sp>
    </p:spTree>
    <p:extLst>
      <p:ext uri="{BB962C8B-B14F-4D97-AF65-F5344CB8AC3E}">
        <p14:creationId xmlns:p14="http://schemas.microsoft.com/office/powerpoint/2010/main" val="380062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17"/>
          <p:cNvSpPr>
            <a:spLocks noGrp="1" noChangeArrowheads="1"/>
          </p:cNvSpPr>
          <p:nvPr>
            <p:ph type="ftr" sz="quarter" idx="10"/>
          </p:nvPr>
        </p:nvSpPr>
        <p:spPr>
          <a:ln/>
        </p:spPr>
        <p:txBody>
          <a:bodyPr/>
          <a:lstStyle>
            <a:lvl1pPr>
              <a:defRPr/>
            </a:lvl1pPr>
          </a:lstStyle>
          <a:p>
            <a:pPr>
              <a:defRPr/>
            </a:pPr>
            <a:endParaRPr lang="sv-SE"/>
          </a:p>
        </p:txBody>
      </p:sp>
      <p:sp>
        <p:nvSpPr>
          <p:cNvPr id="5" name="Rectangle 6"/>
          <p:cNvSpPr>
            <a:spLocks noGrp="1" noChangeArrowheads="1"/>
          </p:cNvSpPr>
          <p:nvPr>
            <p:ph type="sldNum" sz="quarter" idx="11"/>
          </p:nvPr>
        </p:nvSpPr>
        <p:spPr>
          <a:ln/>
        </p:spPr>
        <p:txBody>
          <a:bodyPr/>
          <a:lstStyle>
            <a:lvl1pPr>
              <a:defRPr/>
            </a:lvl1pPr>
          </a:lstStyle>
          <a:p>
            <a:pPr>
              <a:defRPr/>
            </a:pPr>
            <a:fld id="{27759EDC-592F-4690-A28D-C1E19B9F0945}" type="slidenum">
              <a:rPr lang="sv-SE"/>
              <a:pPr>
                <a:defRPr/>
              </a:pPr>
              <a:t>‹#›</a:t>
            </a:fld>
            <a:endParaRPr lang="sv-SE"/>
          </a:p>
        </p:txBody>
      </p:sp>
    </p:spTree>
    <p:extLst>
      <p:ext uri="{BB962C8B-B14F-4D97-AF65-F5344CB8AC3E}">
        <p14:creationId xmlns:p14="http://schemas.microsoft.com/office/powerpoint/2010/main" val="146572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998663"/>
            <a:ext cx="4038600" cy="366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998663"/>
            <a:ext cx="4038600" cy="366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17"/>
          <p:cNvSpPr>
            <a:spLocks noGrp="1" noChangeArrowheads="1"/>
          </p:cNvSpPr>
          <p:nvPr>
            <p:ph type="ftr" sz="quarter" idx="10"/>
          </p:nvPr>
        </p:nvSpPr>
        <p:spPr>
          <a:ln/>
        </p:spPr>
        <p:txBody>
          <a:bodyPr/>
          <a:lstStyle>
            <a:lvl1pPr>
              <a:defRPr/>
            </a:lvl1pPr>
          </a:lstStyle>
          <a:p>
            <a:pPr>
              <a:defRPr/>
            </a:pPr>
            <a:endParaRPr lang="sv-SE"/>
          </a:p>
        </p:txBody>
      </p:sp>
      <p:sp>
        <p:nvSpPr>
          <p:cNvPr id="6" name="Rectangle 6"/>
          <p:cNvSpPr>
            <a:spLocks noGrp="1" noChangeArrowheads="1"/>
          </p:cNvSpPr>
          <p:nvPr>
            <p:ph type="sldNum" sz="quarter" idx="11"/>
          </p:nvPr>
        </p:nvSpPr>
        <p:spPr>
          <a:ln/>
        </p:spPr>
        <p:txBody>
          <a:bodyPr/>
          <a:lstStyle>
            <a:lvl1pPr>
              <a:defRPr/>
            </a:lvl1pPr>
          </a:lstStyle>
          <a:p>
            <a:pPr>
              <a:defRPr/>
            </a:pPr>
            <a:fld id="{58EC5B45-575B-4194-B24D-FB6E5C33455F}" type="slidenum">
              <a:rPr lang="sv-SE"/>
              <a:pPr>
                <a:defRPr/>
              </a:pPr>
              <a:t>‹#›</a:t>
            </a:fld>
            <a:endParaRPr lang="sv-SE"/>
          </a:p>
        </p:txBody>
      </p:sp>
    </p:spTree>
    <p:extLst>
      <p:ext uri="{BB962C8B-B14F-4D97-AF65-F5344CB8AC3E}">
        <p14:creationId xmlns:p14="http://schemas.microsoft.com/office/powerpoint/2010/main" val="2010555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17"/>
          <p:cNvSpPr>
            <a:spLocks noGrp="1" noChangeArrowheads="1"/>
          </p:cNvSpPr>
          <p:nvPr>
            <p:ph type="ftr" sz="quarter" idx="10"/>
          </p:nvPr>
        </p:nvSpPr>
        <p:spPr>
          <a:ln/>
        </p:spPr>
        <p:txBody>
          <a:bodyPr/>
          <a:lstStyle>
            <a:lvl1pPr>
              <a:defRPr/>
            </a:lvl1pPr>
          </a:lstStyle>
          <a:p>
            <a:pPr>
              <a:defRPr/>
            </a:pPr>
            <a:endParaRPr lang="sv-SE"/>
          </a:p>
        </p:txBody>
      </p:sp>
      <p:sp>
        <p:nvSpPr>
          <p:cNvPr id="8" name="Rectangle 6"/>
          <p:cNvSpPr>
            <a:spLocks noGrp="1" noChangeArrowheads="1"/>
          </p:cNvSpPr>
          <p:nvPr>
            <p:ph type="sldNum" sz="quarter" idx="11"/>
          </p:nvPr>
        </p:nvSpPr>
        <p:spPr>
          <a:ln/>
        </p:spPr>
        <p:txBody>
          <a:bodyPr/>
          <a:lstStyle>
            <a:lvl1pPr>
              <a:defRPr/>
            </a:lvl1pPr>
          </a:lstStyle>
          <a:p>
            <a:pPr>
              <a:defRPr/>
            </a:pPr>
            <a:fld id="{514B9993-B850-4D58-B012-9531B71B7305}" type="slidenum">
              <a:rPr lang="sv-SE"/>
              <a:pPr>
                <a:defRPr/>
              </a:pPr>
              <a:t>‹#›</a:t>
            </a:fld>
            <a:endParaRPr lang="sv-SE"/>
          </a:p>
        </p:txBody>
      </p:sp>
    </p:spTree>
    <p:extLst>
      <p:ext uri="{BB962C8B-B14F-4D97-AF65-F5344CB8AC3E}">
        <p14:creationId xmlns:p14="http://schemas.microsoft.com/office/powerpoint/2010/main" val="2005217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17"/>
          <p:cNvSpPr>
            <a:spLocks noGrp="1" noChangeArrowheads="1"/>
          </p:cNvSpPr>
          <p:nvPr>
            <p:ph type="ftr" sz="quarter" idx="10"/>
          </p:nvPr>
        </p:nvSpPr>
        <p:spPr>
          <a:ln/>
        </p:spPr>
        <p:txBody>
          <a:bodyPr/>
          <a:lstStyle>
            <a:lvl1pPr>
              <a:defRPr/>
            </a:lvl1pPr>
          </a:lstStyle>
          <a:p>
            <a:pPr>
              <a:defRPr/>
            </a:pPr>
            <a:endParaRPr lang="sv-SE"/>
          </a:p>
        </p:txBody>
      </p:sp>
      <p:sp>
        <p:nvSpPr>
          <p:cNvPr id="4" name="Rectangle 6"/>
          <p:cNvSpPr>
            <a:spLocks noGrp="1" noChangeArrowheads="1"/>
          </p:cNvSpPr>
          <p:nvPr>
            <p:ph type="sldNum" sz="quarter" idx="11"/>
          </p:nvPr>
        </p:nvSpPr>
        <p:spPr>
          <a:ln/>
        </p:spPr>
        <p:txBody>
          <a:bodyPr/>
          <a:lstStyle>
            <a:lvl1pPr>
              <a:defRPr/>
            </a:lvl1pPr>
          </a:lstStyle>
          <a:p>
            <a:pPr>
              <a:defRPr/>
            </a:pPr>
            <a:fld id="{FB857657-3E59-4FE6-A18F-3FDDB674508C}" type="slidenum">
              <a:rPr lang="sv-SE"/>
              <a:pPr>
                <a:defRPr/>
              </a:pPr>
              <a:t>‹#›</a:t>
            </a:fld>
            <a:endParaRPr lang="sv-SE"/>
          </a:p>
        </p:txBody>
      </p:sp>
    </p:spTree>
    <p:extLst>
      <p:ext uri="{BB962C8B-B14F-4D97-AF65-F5344CB8AC3E}">
        <p14:creationId xmlns:p14="http://schemas.microsoft.com/office/powerpoint/2010/main" val="3761466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17"/>
          <p:cNvSpPr>
            <a:spLocks noGrp="1" noChangeArrowheads="1"/>
          </p:cNvSpPr>
          <p:nvPr>
            <p:ph type="ftr" sz="quarter" idx="10"/>
          </p:nvPr>
        </p:nvSpPr>
        <p:spPr>
          <a:ln/>
        </p:spPr>
        <p:txBody>
          <a:bodyPr/>
          <a:lstStyle>
            <a:lvl1pPr>
              <a:defRPr/>
            </a:lvl1pPr>
          </a:lstStyle>
          <a:p>
            <a:pPr>
              <a:defRPr/>
            </a:pPr>
            <a:endParaRPr lang="sv-SE"/>
          </a:p>
        </p:txBody>
      </p:sp>
      <p:sp>
        <p:nvSpPr>
          <p:cNvPr id="3" name="Rectangle 6"/>
          <p:cNvSpPr>
            <a:spLocks noGrp="1" noChangeArrowheads="1"/>
          </p:cNvSpPr>
          <p:nvPr>
            <p:ph type="sldNum" sz="quarter" idx="11"/>
          </p:nvPr>
        </p:nvSpPr>
        <p:spPr>
          <a:ln/>
        </p:spPr>
        <p:txBody>
          <a:bodyPr/>
          <a:lstStyle>
            <a:lvl1pPr>
              <a:defRPr/>
            </a:lvl1pPr>
          </a:lstStyle>
          <a:p>
            <a:pPr>
              <a:defRPr/>
            </a:pPr>
            <a:fld id="{1BD61C15-5247-454F-BC73-47F90A68C51B}" type="slidenum">
              <a:rPr lang="sv-SE"/>
              <a:pPr>
                <a:defRPr/>
              </a:pPr>
              <a:t>‹#›</a:t>
            </a:fld>
            <a:endParaRPr lang="sv-SE"/>
          </a:p>
        </p:txBody>
      </p:sp>
    </p:spTree>
    <p:extLst>
      <p:ext uri="{BB962C8B-B14F-4D97-AF65-F5344CB8AC3E}">
        <p14:creationId xmlns:p14="http://schemas.microsoft.com/office/powerpoint/2010/main" val="343218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17"/>
          <p:cNvSpPr>
            <a:spLocks noGrp="1" noChangeArrowheads="1"/>
          </p:cNvSpPr>
          <p:nvPr>
            <p:ph type="ftr" sz="quarter" idx="10"/>
          </p:nvPr>
        </p:nvSpPr>
        <p:spPr>
          <a:ln/>
        </p:spPr>
        <p:txBody>
          <a:bodyPr/>
          <a:lstStyle>
            <a:lvl1pPr>
              <a:defRPr/>
            </a:lvl1pPr>
          </a:lstStyle>
          <a:p>
            <a:pPr>
              <a:defRPr/>
            </a:pPr>
            <a:endParaRPr lang="sv-SE"/>
          </a:p>
        </p:txBody>
      </p:sp>
      <p:sp>
        <p:nvSpPr>
          <p:cNvPr id="6" name="Rectangle 6"/>
          <p:cNvSpPr>
            <a:spLocks noGrp="1" noChangeArrowheads="1"/>
          </p:cNvSpPr>
          <p:nvPr>
            <p:ph type="sldNum" sz="quarter" idx="11"/>
          </p:nvPr>
        </p:nvSpPr>
        <p:spPr>
          <a:ln/>
        </p:spPr>
        <p:txBody>
          <a:bodyPr/>
          <a:lstStyle>
            <a:lvl1pPr>
              <a:defRPr/>
            </a:lvl1pPr>
          </a:lstStyle>
          <a:p>
            <a:pPr>
              <a:defRPr/>
            </a:pPr>
            <a:fld id="{AD3082DF-A1F2-4F8C-9ABE-C82FAF2FB688}" type="slidenum">
              <a:rPr lang="sv-SE"/>
              <a:pPr>
                <a:defRPr/>
              </a:pPr>
              <a:t>‹#›</a:t>
            </a:fld>
            <a:endParaRPr lang="sv-SE"/>
          </a:p>
        </p:txBody>
      </p:sp>
    </p:spTree>
    <p:extLst>
      <p:ext uri="{BB962C8B-B14F-4D97-AF65-F5344CB8AC3E}">
        <p14:creationId xmlns:p14="http://schemas.microsoft.com/office/powerpoint/2010/main" val="1961902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sv-SE" noProof="0" smtClean="0"/>
              <a:t>Klicka på ikonen för att lägga till en bild</a:t>
            </a:r>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17"/>
          <p:cNvSpPr>
            <a:spLocks noGrp="1" noChangeArrowheads="1"/>
          </p:cNvSpPr>
          <p:nvPr>
            <p:ph type="ftr" sz="quarter" idx="10"/>
          </p:nvPr>
        </p:nvSpPr>
        <p:spPr>
          <a:ln/>
        </p:spPr>
        <p:txBody>
          <a:bodyPr/>
          <a:lstStyle>
            <a:lvl1pPr>
              <a:defRPr/>
            </a:lvl1pPr>
          </a:lstStyle>
          <a:p>
            <a:pPr>
              <a:defRPr/>
            </a:pPr>
            <a:endParaRPr lang="sv-SE"/>
          </a:p>
        </p:txBody>
      </p:sp>
      <p:sp>
        <p:nvSpPr>
          <p:cNvPr id="6" name="Rectangle 6"/>
          <p:cNvSpPr>
            <a:spLocks noGrp="1" noChangeArrowheads="1"/>
          </p:cNvSpPr>
          <p:nvPr>
            <p:ph type="sldNum" sz="quarter" idx="11"/>
          </p:nvPr>
        </p:nvSpPr>
        <p:spPr>
          <a:ln/>
        </p:spPr>
        <p:txBody>
          <a:bodyPr/>
          <a:lstStyle>
            <a:lvl1pPr>
              <a:defRPr/>
            </a:lvl1pPr>
          </a:lstStyle>
          <a:p>
            <a:pPr>
              <a:defRPr/>
            </a:pPr>
            <a:fld id="{F7941C6F-0A9C-4B93-AC84-CC938FA65385}" type="slidenum">
              <a:rPr lang="sv-SE"/>
              <a:pPr>
                <a:defRPr/>
              </a:pPr>
              <a:t>‹#›</a:t>
            </a:fld>
            <a:endParaRPr lang="sv-SE"/>
          </a:p>
        </p:txBody>
      </p:sp>
    </p:spTree>
    <p:extLst>
      <p:ext uri="{BB962C8B-B14F-4D97-AF65-F5344CB8AC3E}">
        <p14:creationId xmlns:p14="http://schemas.microsoft.com/office/powerpoint/2010/main" val="404925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7"/>
          <p:cNvSpPr>
            <a:spLocks noGrp="1" noChangeArrowheads="1"/>
          </p:cNvSpPr>
          <p:nvPr>
            <p:ph type="ftr" sz="quarter" idx="10"/>
          </p:nvPr>
        </p:nvSpPr>
        <p:spPr>
          <a:ln/>
        </p:spPr>
        <p:txBody>
          <a:bodyPr/>
          <a:lstStyle>
            <a:lvl1pPr>
              <a:defRPr/>
            </a:lvl1pPr>
          </a:lstStyle>
          <a:p>
            <a:pPr>
              <a:defRPr/>
            </a:pPr>
            <a:endParaRPr lang="sv-SE"/>
          </a:p>
        </p:txBody>
      </p:sp>
      <p:sp>
        <p:nvSpPr>
          <p:cNvPr id="5" name="Rectangle 6"/>
          <p:cNvSpPr>
            <a:spLocks noGrp="1" noChangeArrowheads="1"/>
          </p:cNvSpPr>
          <p:nvPr>
            <p:ph type="sldNum" sz="quarter" idx="11"/>
          </p:nvPr>
        </p:nvSpPr>
        <p:spPr>
          <a:ln/>
        </p:spPr>
        <p:txBody>
          <a:bodyPr/>
          <a:lstStyle>
            <a:lvl1pPr>
              <a:defRPr/>
            </a:lvl1pPr>
          </a:lstStyle>
          <a:p>
            <a:pPr>
              <a:defRPr/>
            </a:pPr>
            <a:fld id="{B77DB414-12C3-40E7-B6D7-343DF4C97337}" type="slidenum">
              <a:rPr lang="sv-SE"/>
              <a:pPr>
                <a:defRPr/>
              </a:pPr>
              <a:t>‹#›</a:t>
            </a:fld>
            <a:endParaRPr lang="sv-SE"/>
          </a:p>
        </p:txBody>
      </p:sp>
    </p:spTree>
    <p:extLst>
      <p:ext uri="{BB962C8B-B14F-4D97-AF65-F5344CB8AC3E}">
        <p14:creationId xmlns:p14="http://schemas.microsoft.com/office/powerpoint/2010/main" val="355011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773113"/>
            <a:ext cx="2057400" cy="4887912"/>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773113"/>
            <a:ext cx="6019800" cy="4887912"/>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7"/>
          <p:cNvSpPr>
            <a:spLocks noGrp="1" noChangeArrowheads="1"/>
          </p:cNvSpPr>
          <p:nvPr>
            <p:ph type="ftr" sz="quarter" idx="10"/>
          </p:nvPr>
        </p:nvSpPr>
        <p:spPr>
          <a:ln/>
        </p:spPr>
        <p:txBody>
          <a:bodyPr/>
          <a:lstStyle>
            <a:lvl1pPr>
              <a:defRPr/>
            </a:lvl1pPr>
          </a:lstStyle>
          <a:p>
            <a:pPr>
              <a:defRPr/>
            </a:pPr>
            <a:endParaRPr lang="sv-SE"/>
          </a:p>
        </p:txBody>
      </p:sp>
      <p:sp>
        <p:nvSpPr>
          <p:cNvPr id="5" name="Rectangle 6"/>
          <p:cNvSpPr>
            <a:spLocks noGrp="1" noChangeArrowheads="1"/>
          </p:cNvSpPr>
          <p:nvPr>
            <p:ph type="sldNum" sz="quarter" idx="11"/>
          </p:nvPr>
        </p:nvSpPr>
        <p:spPr>
          <a:ln/>
        </p:spPr>
        <p:txBody>
          <a:bodyPr/>
          <a:lstStyle>
            <a:lvl1pPr>
              <a:defRPr/>
            </a:lvl1pPr>
          </a:lstStyle>
          <a:p>
            <a:pPr>
              <a:defRPr/>
            </a:pPr>
            <a:fld id="{FEC6D279-E3C2-486D-B9C7-8E3AE4F055D4}" type="slidenum">
              <a:rPr lang="sv-SE"/>
              <a:pPr>
                <a:defRPr/>
              </a:pPr>
              <a:t>‹#›</a:t>
            </a:fld>
            <a:endParaRPr lang="sv-SE"/>
          </a:p>
        </p:txBody>
      </p:sp>
    </p:spTree>
    <p:extLst>
      <p:ext uri="{BB962C8B-B14F-4D97-AF65-F5344CB8AC3E}">
        <p14:creationId xmlns:p14="http://schemas.microsoft.com/office/powerpoint/2010/main" val="3172597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Rubrik och tabe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abell 2"/>
          <p:cNvSpPr>
            <a:spLocks noGrp="1"/>
          </p:cNvSpPr>
          <p:nvPr>
            <p:ph type="tbl" idx="1"/>
          </p:nvPr>
        </p:nvSpPr>
        <p:spPr>
          <a:xfrm>
            <a:off x="457200" y="1600200"/>
            <a:ext cx="8229600" cy="4525963"/>
          </a:xfrm>
        </p:spPr>
        <p:txBody>
          <a:bodyPr/>
          <a:lstStyle/>
          <a:p>
            <a:pPr lvl="0"/>
            <a:endParaRPr lang="sv-SE" noProof="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Förbättringsarbete i sjukvården</a:t>
            </a:r>
          </a:p>
        </p:txBody>
      </p:sp>
      <p:sp>
        <p:nvSpPr>
          <p:cNvPr id="6" name="Rectangle 6"/>
          <p:cNvSpPr>
            <a:spLocks noGrp="1" noChangeArrowheads="1"/>
          </p:cNvSpPr>
          <p:nvPr>
            <p:ph type="sldNum" sz="quarter" idx="12"/>
          </p:nvPr>
        </p:nvSpPr>
        <p:spPr>
          <a:ln/>
        </p:spPr>
        <p:txBody>
          <a:bodyPr/>
          <a:lstStyle>
            <a:lvl1pPr>
              <a:defRPr/>
            </a:lvl1pPr>
          </a:lstStyle>
          <a:p>
            <a:fld id="{926B3280-3EDD-4E43-A95D-6081F9773C3F}" type="slidenum">
              <a:rPr lang="sv-SE" altLang="sv-SE"/>
              <a:pPr/>
              <a:t>‹#›</a:t>
            </a:fld>
            <a:endParaRPr lang="sv-SE" altLang="sv-SE"/>
          </a:p>
        </p:txBody>
      </p:sp>
    </p:spTree>
    <p:extLst>
      <p:ext uri="{BB962C8B-B14F-4D97-AF65-F5344CB8AC3E}">
        <p14:creationId xmlns:p14="http://schemas.microsoft.com/office/powerpoint/2010/main" val="1717446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descr="PP_sidfot"/>
          <p:cNvPicPr>
            <a:picLocks noChangeAspect="1" noChangeArrowheads="1"/>
          </p:cNvPicPr>
          <p:nvPr/>
        </p:nvPicPr>
        <p:blipFill>
          <a:blip r:embed="rId14" cstate="print">
            <a:extLst>
              <a:ext uri="{28A0092B-C50C-407E-A947-70E740481C1C}">
                <a14:useLocalDpi xmlns:a14="http://schemas.microsoft.com/office/drawing/2010/main" val="0"/>
              </a:ext>
            </a:extLst>
          </a:blip>
          <a:srcRect l="1270" t="31305" r="1286" b="21521"/>
          <a:stretch>
            <a:fillRect/>
          </a:stretch>
        </p:blipFill>
        <p:spPr bwMode="auto">
          <a:xfrm>
            <a:off x="0" y="6169025"/>
            <a:ext cx="91440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1" name="Rectangle 17"/>
          <p:cNvSpPr>
            <a:spLocks noGrp="1" noChangeArrowheads="1"/>
          </p:cNvSpPr>
          <p:nvPr>
            <p:ph type="ftr" sz="quarter" idx="3"/>
          </p:nvPr>
        </p:nvSpPr>
        <p:spPr bwMode="auto">
          <a:xfrm>
            <a:off x="6096000" y="6283325"/>
            <a:ext cx="2895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bg1"/>
                </a:solidFill>
              </a:defRPr>
            </a:lvl1pPr>
          </a:lstStyle>
          <a:p>
            <a:pPr>
              <a:defRPr/>
            </a:pPr>
            <a:endParaRPr lang="sv-SE"/>
          </a:p>
        </p:txBody>
      </p:sp>
      <p:sp>
        <p:nvSpPr>
          <p:cNvPr id="1028" name="Rectangle 2"/>
          <p:cNvSpPr>
            <a:spLocks noGrp="1" noChangeArrowheads="1"/>
          </p:cNvSpPr>
          <p:nvPr>
            <p:ph type="title"/>
          </p:nvPr>
        </p:nvSpPr>
        <p:spPr bwMode="auto">
          <a:xfrm>
            <a:off x="457200" y="7731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9" name="Rectangle 3"/>
          <p:cNvSpPr>
            <a:spLocks noGrp="1" noChangeArrowheads="1"/>
          </p:cNvSpPr>
          <p:nvPr>
            <p:ph type="body" idx="1"/>
          </p:nvPr>
        </p:nvSpPr>
        <p:spPr bwMode="auto">
          <a:xfrm>
            <a:off x="457200" y="1998663"/>
            <a:ext cx="8229600" cy="366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30" name="Rectangle 6"/>
          <p:cNvSpPr>
            <a:spLocks noGrp="1" noChangeArrowheads="1"/>
          </p:cNvSpPr>
          <p:nvPr>
            <p:ph type="sldNum" sz="quarter" idx="4"/>
          </p:nvPr>
        </p:nvSpPr>
        <p:spPr bwMode="auto">
          <a:xfrm>
            <a:off x="6858000" y="6553200"/>
            <a:ext cx="213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solidFill>
                  <a:schemeClr val="bg1"/>
                </a:solidFill>
              </a:defRPr>
            </a:lvl1pPr>
          </a:lstStyle>
          <a:p>
            <a:pPr>
              <a:defRPr/>
            </a:pPr>
            <a:fld id="{AB7B0943-7E9A-4856-8243-13B32081E2B9}" type="slidenum">
              <a:rPr lang="sv-SE"/>
              <a:pPr>
                <a:defRPr/>
              </a:pPr>
              <a:t>‹#›</a:t>
            </a:fld>
            <a:endParaRPr lang="sv-SE"/>
          </a:p>
        </p:txBody>
      </p:sp>
      <p:pic>
        <p:nvPicPr>
          <p:cNvPr id="1031" name="Picture 13" descr="VGSahl_N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2725" y="6353175"/>
            <a:ext cx="19335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6" descr="Brev"/>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50" y="204788"/>
            <a:ext cx="2909888"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2" r:id="rId12"/>
  </p:sldLayoutIdLst>
  <p:hf sldNum="0" hdr="0" ftr="0"/>
  <p:txStyles>
    <p:titleStyle>
      <a:lvl1pPr algn="ctr" rtl="0" eaLnBrk="1" fontAlgn="base" hangingPunct="1">
        <a:spcBef>
          <a:spcPct val="0"/>
        </a:spcBef>
        <a:spcAft>
          <a:spcPct val="0"/>
        </a:spcAft>
        <a:defRPr sz="4400">
          <a:solidFill>
            <a:srgbClr val="006098"/>
          </a:solidFill>
          <a:latin typeface="+mj-lt"/>
          <a:ea typeface="+mj-ea"/>
          <a:cs typeface="+mj-cs"/>
        </a:defRPr>
      </a:lvl1pPr>
      <a:lvl2pPr algn="ctr" rtl="0" eaLnBrk="1" fontAlgn="base" hangingPunct="1">
        <a:spcBef>
          <a:spcPct val="0"/>
        </a:spcBef>
        <a:spcAft>
          <a:spcPct val="0"/>
        </a:spcAft>
        <a:defRPr sz="4400">
          <a:solidFill>
            <a:srgbClr val="006098"/>
          </a:solidFill>
          <a:latin typeface="Arial" charset="0"/>
        </a:defRPr>
      </a:lvl2pPr>
      <a:lvl3pPr algn="ctr" rtl="0" eaLnBrk="1" fontAlgn="base" hangingPunct="1">
        <a:spcBef>
          <a:spcPct val="0"/>
        </a:spcBef>
        <a:spcAft>
          <a:spcPct val="0"/>
        </a:spcAft>
        <a:defRPr sz="4400">
          <a:solidFill>
            <a:srgbClr val="006098"/>
          </a:solidFill>
          <a:latin typeface="Arial" charset="0"/>
        </a:defRPr>
      </a:lvl3pPr>
      <a:lvl4pPr algn="ctr" rtl="0" eaLnBrk="1" fontAlgn="base" hangingPunct="1">
        <a:spcBef>
          <a:spcPct val="0"/>
        </a:spcBef>
        <a:spcAft>
          <a:spcPct val="0"/>
        </a:spcAft>
        <a:defRPr sz="4400">
          <a:solidFill>
            <a:srgbClr val="006098"/>
          </a:solidFill>
          <a:latin typeface="Arial" charset="0"/>
        </a:defRPr>
      </a:lvl4pPr>
      <a:lvl5pPr algn="ctr" rtl="0" eaLnBrk="1" fontAlgn="base" hangingPunct="1">
        <a:spcBef>
          <a:spcPct val="0"/>
        </a:spcBef>
        <a:spcAft>
          <a:spcPct val="0"/>
        </a:spcAft>
        <a:defRPr sz="4400">
          <a:solidFill>
            <a:srgbClr val="006098"/>
          </a:solidFill>
          <a:latin typeface="Arial" charset="0"/>
        </a:defRPr>
      </a:lvl5pPr>
      <a:lvl6pPr marL="457200" algn="ctr" rtl="0" eaLnBrk="1" fontAlgn="base" hangingPunct="1">
        <a:spcBef>
          <a:spcPct val="0"/>
        </a:spcBef>
        <a:spcAft>
          <a:spcPct val="0"/>
        </a:spcAft>
        <a:defRPr sz="4400">
          <a:solidFill>
            <a:srgbClr val="006098"/>
          </a:solidFill>
          <a:latin typeface="Arial" charset="0"/>
        </a:defRPr>
      </a:lvl6pPr>
      <a:lvl7pPr marL="914400" algn="ctr" rtl="0" eaLnBrk="1" fontAlgn="base" hangingPunct="1">
        <a:spcBef>
          <a:spcPct val="0"/>
        </a:spcBef>
        <a:spcAft>
          <a:spcPct val="0"/>
        </a:spcAft>
        <a:defRPr sz="4400">
          <a:solidFill>
            <a:srgbClr val="006098"/>
          </a:solidFill>
          <a:latin typeface="Arial" charset="0"/>
        </a:defRPr>
      </a:lvl7pPr>
      <a:lvl8pPr marL="1371600" algn="ctr" rtl="0" eaLnBrk="1" fontAlgn="base" hangingPunct="1">
        <a:spcBef>
          <a:spcPct val="0"/>
        </a:spcBef>
        <a:spcAft>
          <a:spcPct val="0"/>
        </a:spcAft>
        <a:defRPr sz="4400">
          <a:solidFill>
            <a:srgbClr val="006098"/>
          </a:solidFill>
          <a:latin typeface="Arial" charset="0"/>
        </a:defRPr>
      </a:lvl8pPr>
      <a:lvl9pPr marL="1828800" algn="ctr" rtl="0" eaLnBrk="1" fontAlgn="base" hangingPunct="1">
        <a:spcBef>
          <a:spcPct val="0"/>
        </a:spcBef>
        <a:spcAft>
          <a:spcPct val="0"/>
        </a:spcAft>
        <a:defRPr sz="4400">
          <a:solidFill>
            <a:srgbClr val="006098"/>
          </a:solidFill>
          <a:latin typeface="Arial" charset="0"/>
        </a:defRPr>
      </a:lvl9pPr>
    </p:titleStyle>
    <p:bodyStyle>
      <a:lvl1pPr marL="342900" indent="-342900" algn="l" rtl="0" eaLnBrk="1" fontAlgn="base" hangingPunct="1">
        <a:spcBef>
          <a:spcPct val="20000"/>
        </a:spcBef>
        <a:spcAft>
          <a:spcPct val="0"/>
        </a:spcAft>
        <a:buClr>
          <a:srgbClr val="006098"/>
        </a:buClr>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006098"/>
        </a:buClr>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lr>
          <a:srgbClr val="006098"/>
        </a:buClr>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se/url?url=http://beginbettergolf.com/analyzing-power-speed-tiger-woods/&amp;rct=j&amp;frm=1&amp;q=&amp;esrc=s&amp;sa=U&amp;ei=szTTVKCqDIP8ywP5loG4Bg&amp;ved=0CDMQ9QEwDw&amp;usg=AFQjCNEGbzoWVNI0_uo8HzX76yKI3KslMg" TargetMode="External"/><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www.google.se/url?url=http://www.peterjthomson.com/2011/12/relationship-age/toyota-production-system-lean&amp;rct=j&amp;frm=1&amp;q=&amp;esrc=s&amp;sa=U&amp;ei=7DXTVM_mK4ffywPAgoHICQ&amp;ved=0CBkQ9QEwAg&amp;usg=AFQjCNHQkA228QMC2f83tUdWOpPWF1EGfw"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file:///C:\GUBBAR2.tif\Picture%200%200%20776%20357%20:%20777%20358"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Grp="1" noChangeArrowheads="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946FE9-428E-481D-9CA1-79925DBD7E8A}" type="datetime1">
              <a:rPr lang="sv-SE" smtClean="0">
                <a:solidFill>
                  <a:schemeClr val="bg1"/>
                </a:solidFill>
              </a:rPr>
              <a:t>2015-02-06</a:t>
            </a:fld>
            <a:endParaRPr lang="sv-SE" dirty="0">
              <a:solidFill>
                <a:schemeClr val="bg1"/>
              </a:solidFill>
            </a:endParaRPr>
          </a:p>
        </p:txBody>
      </p:sp>
      <p:sp>
        <p:nvSpPr>
          <p:cNvPr id="3075" name="Rectangle 79"/>
          <p:cNvSpPr>
            <a:spLocks noGrp="1" noChangeArrowheads="1"/>
          </p:cNvSpPr>
          <p:nvPr>
            <p:ph type="ctrTitle"/>
          </p:nvPr>
        </p:nvSpPr>
        <p:spPr/>
        <p:txBody>
          <a:bodyPr/>
          <a:lstStyle/>
          <a:p>
            <a:pPr eaLnBrk="1" hangingPunct="1"/>
            <a:r>
              <a:rPr lang="sv-SE" dirty="0" smtClean="0"/>
              <a:t>Förbättringsarbete</a:t>
            </a:r>
            <a:br>
              <a:rPr lang="sv-SE" dirty="0" smtClean="0"/>
            </a:br>
            <a:r>
              <a:rPr lang="sv-SE" dirty="0" smtClean="0"/>
              <a:t/>
            </a:r>
            <a:br>
              <a:rPr lang="sv-SE" dirty="0" smtClean="0"/>
            </a:br>
            <a:r>
              <a:rPr lang="sv-SE" sz="2400" dirty="0" smtClean="0"/>
              <a:t>Britt-Marie </a:t>
            </a:r>
            <a:r>
              <a:rPr lang="sv-SE" sz="2400" dirty="0" err="1" smtClean="0"/>
              <a:t>Zaman</a:t>
            </a:r>
            <a:endParaRPr lang="sv-SE" sz="2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briza1\Desktop\Batalden.PNG"/>
          <p:cNvPicPr>
            <a:picLocks noChangeAspect="1" noChangeArrowheads="1"/>
          </p:cNvPicPr>
          <p:nvPr/>
        </p:nvPicPr>
        <p:blipFill rotWithShape="1">
          <a:blip r:embed="rId3">
            <a:extLst>
              <a:ext uri="{28A0092B-C50C-407E-A947-70E740481C1C}">
                <a14:useLocalDpi xmlns:a14="http://schemas.microsoft.com/office/drawing/2010/main" val="0"/>
              </a:ext>
            </a:extLst>
          </a:blip>
          <a:srcRect t="3613" b="2234"/>
          <a:stretch/>
        </p:blipFill>
        <p:spPr bwMode="auto">
          <a:xfrm>
            <a:off x="795131" y="516835"/>
            <a:ext cx="7305018" cy="5167124"/>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p:cNvSpPr/>
          <p:nvPr/>
        </p:nvSpPr>
        <p:spPr>
          <a:xfrm>
            <a:off x="437319" y="5683959"/>
            <a:ext cx="8378687" cy="415498"/>
          </a:xfrm>
          <a:prstGeom prst="rect">
            <a:avLst/>
          </a:prstGeom>
        </p:spPr>
        <p:txBody>
          <a:bodyPr wrap="square">
            <a:spAutoFit/>
          </a:bodyPr>
          <a:lstStyle/>
          <a:p>
            <a:r>
              <a:rPr lang="en-US" sz="1050" b="1" dirty="0" err="1"/>
              <a:t>Källa</a:t>
            </a:r>
            <a:r>
              <a:rPr lang="en-US" sz="1050" b="1" dirty="0"/>
              <a:t>: </a:t>
            </a:r>
            <a:r>
              <a:rPr lang="en-US" sz="1050" dirty="0" err="1"/>
              <a:t>Batalden</a:t>
            </a:r>
            <a:r>
              <a:rPr lang="en-US" sz="1050" dirty="0"/>
              <a:t> P. &amp; </a:t>
            </a:r>
            <a:r>
              <a:rPr lang="en-US" sz="1050" dirty="0" err="1"/>
              <a:t>Stoltz</a:t>
            </a:r>
            <a:r>
              <a:rPr lang="en-US" sz="1050" dirty="0"/>
              <a:t> P. (1993). A framework for the continual improvement of health care</a:t>
            </a:r>
            <a:r>
              <a:rPr lang="en-US" sz="1050" dirty="0" smtClean="0"/>
              <a:t>: Building </a:t>
            </a:r>
            <a:r>
              <a:rPr lang="en-US" sz="1050" dirty="0"/>
              <a:t>and applying professional and improvement knowledge to test changes in daily work</a:t>
            </a:r>
            <a:r>
              <a:rPr lang="en-US" sz="1050" dirty="0" smtClean="0"/>
              <a:t>. </a:t>
            </a:r>
            <a:r>
              <a:rPr lang="sv-SE" sz="1050" i="1" dirty="0" smtClean="0"/>
              <a:t>Joint </a:t>
            </a:r>
            <a:r>
              <a:rPr lang="sv-SE" sz="1050" i="1" dirty="0"/>
              <a:t>Commission Journal </a:t>
            </a:r>
            <a:r>
              <a:rPr lang="sv-SE" sz="1050" i="1" dirty="0" err="1"/>
              <a:t>of</a:t>
            </a:r>
            <a:r>
              <a:rPr lang="sv-SE" sz="1050" i="1" dirty="0"/>
              <a:t> </a:t>
            </a:r>
            <a:r>
              <a:rPr lang="sv-SE" sz="1050" i="1" dirty="0" err="1"/>
              <a:t>Quality</a:t>
            </a:r>
            <a:r>
              <a:rPr lang="sv-SE" sz="1050" i="1" dirty="0"/>
              <a:t> </a:t>
            </a:r>
            <a:r>
              <a:rPr lang="sv-SE" sz="1050" i="1" dirty="0" err="1"/>
              <a:t>Improvement</a:t>
            </a:r>
            <a:r>
              <a:rPr lang="sv-SE" sz="1050" dirty="0"/>
              <a:t>, 19 (10), 424-447.</a:t>
            </a:r>
          </a:p>
        </p:txBody>
      </p:sp>
    </p:spTree>
    <p:extLst>
      <p:ext uri="{BB962C8B-B14F-4D97-AF65-F5344CB8AC3E}">
        <p14:creationId xmlns:p14="http://schemas.microsoft.com/office/powerpoint/2010/main" val="896064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Varför arbeta med </a:t>
            </a:r>
            <a:br>
              <a:rPr lang="sv-SE" dirty="0" smtClean="0"/>
            </a:br>
            <a:r>
              <a:rPr lang="sv-SE" dirty="0" smtClean="0"/>
              <a:t>förbättringsarbete</a:t>
            </a:r>
            <a:endParaRPr lang="sv-SE" dirty="0"/>
          </a:p>
        </p:txBody>
      </p:sp>
      <p:sp>
        <p:nvSpPr>
          <p:cNvPr id="3" name="Platshållare för innehåll 2"/>
          <p:cNvSpPr>
            <a:spLocks noGrp="1"/>
          </p:cNvSpPr>
          <p:nvPr>
            <p:ph idx="1"/>
          </p:nvPr>
        </p:nvSpPr>
        <p:spPr/>
        <p:txBody>
          <a:bodyPr/>
          <a:lstStyle/>
          <a:p>
            <a:r>
              <a:rPr lang="sv-SE" dirty="0" smtClean="0"/>
              <a:t>Ökade volymer</a:t>
            </a:r>
          </a:p>
          <a:p>
            <a:r>
              <a:rPr lang="sv-SE" dirty="0" smtClean="0"/>
              <a:t>Förändrad arbetssituation</a:t>
            </a:r>
          </a:p>
          <a:p>
            <a:r>
              <a:rPr lang="sv-SE" dirty="0" smtClean="0"/>
              <a:t>Förändrat ”kundinnehåll”</a:t>
            </a:r>
          </a:p>
          <a:p>
            <a:r>
              <a:rPr lang="sv-SE" dirty="0" smtClean="0"/>
              <a:t>Olösta problem</a:t>
            </a:r>
          </a:p>
          <a:p>
            <a:endParaRPr lang="sv-SE" dirty="0"/>
          </a:p>
          <a:p>
            <a:r>
              <a:rPr lang="sv-SE" dirty="0" smtClean="0"/>
              <a:t>Utveckling, nya metoder</a:t>
            </a:r>
          </a:p>
          <a:p>
            <a:pPr marL="0" indent="0">
              <a:buNone/>
            </a:pPr>
            <a:endParaRPr lang="sv-SE" dirty="0" smtClean="0"/>
          </a:p>
          <a:p>
            <a:endParaRPr lang="sv-SE" dirty="0"/>
          </a:p>
        </p:txBody>
      </p:sp>
    </p:spTree>
    <p:extLst>
      <p:ext uri="{BB962C8B-B14F-4D97-AF65-F5344CB8AC3E}">
        <p14:creationId xmlns:p14="http://schemas.microsoft.com/office/powerpoint/2010/main" val="1156255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050"/>
          <p:cNvSpPr>
            <a:spLocks noChangeArrowheads="1"/>
          </p:cNvSpPr>
          <p:nvPr/>
        </p:nvSpPr>
        <p:spPr bwMode="auto">
          <a:xfrm>
            <a:off x="685800" y="381000"/>
            <a:ext cx="77247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sv-SE" altLang="sv-SE" sz="3600">
                <a:solidFill>
                  <a:srgbClr val="3333FF"/>
                </a:solidFill>
              </a:rPr>
              <a:t>	</a:t>
            </a:r>
          </a:p>
        </p:txBody>
      </p:sp>
      <p:sp>
        <p:nvSpPr>
          <p:cNvPr id="16388" name="Rectangle 2"/>
          <p:cNvSpPr>
            <a:spLocks/>
          </p:cNvSpPr>
          <p:nvPr/>
        </p:nvSpPr>
        <p:spPr bwMode="auto">
          <a:xfrm>
            <a:off x="255588" y="411956"/>
            <a:ext cx="7772400"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eaLnBrk="1" hangingPunct="1"/>
            <a:r>
              <a:rPr lang="sv-SE" altLang="sv-SE" sz="4000" b="1" dirty="0">
                <a:solidFill>
                  <a:srgbClr val="000099"/>
                </a:solidFill>
              </a:rPr>
              <a:t>               Kanomodellen</a:t>
            </a:r>
          </a:p>
        </p:txBody>
      </p:sp>
      <p:sp>
        <p:nvSpPr>
          <p:cNvPr id="16389" name="Rectangle 3"/>
          <p:cNvSpPr>
            <a:spLocks noChangeArrowheads="1"/>
          </p:cNvSpPr>
          <p:nvPr/>
        </p:nvSpPr>
        <p:spPr bwMode="auto">
          <a:xfrm>
            <a:off x="6456363" y="2322513"/>
            <a:ext cx="2687637"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762000"/>
            <a:r>
              <a:rPr lang="sv-SE" altLang="sv-SE" sz="2200" b="1">
                <a:latin typeface="Times New Roman" pitchFamily="18" charset="0"/>
                <a:ea typeface="ヒラギノ角ゴ Pro W3" pitchFamily="28" charset="-128"/>
              </a:rPr>
              <a:t>Uttalade behov</a:t>
            </a:r>
          </a:p>
          <a:p>
            <a:pPr defTabSz="762000"/>
            <a:r>
              <a:rPr lang="sv-SE" altLang="sv-SE" sz="2000">
                <a:latin typeface="Times New Roman" pitchFamily="18" charset="0"/>
                <a:ea typeface="ヒラギノ角ゴ Pro W3" pitchFamily="28" charset="-128"/>
              </a:rPr>
              <a:t>(Förväntad kvalitet)</a:t>
            </a:r>
          </a:p>
        </p:txBody>
      </p:sp>
      <p:sp>
        <p:nvSpPr>
          <p:cNvPr id="16390" name="Line 4"/>
          <p:cNvSpPr>
            <a:spLocks noChangeShapeType="1"/>
          </p:cNvSpPr>
          <p:nvPr/>
        </p:nvSpPr>
        <p:spPr bwMode="auto">
          <a:xfrm>
            <a:off x="1346200" y="3857625"/>
            <a:ext cx="579437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16391" name="Line 5"/>
          <p:cNvSpPr>
            <a:spLocks noChangeShapeType="1"/>
          </p:cNvSpPr>
          <p:nvPr/>
        </p:nvSpPr>
        <p:spPr bwMode="auto">
          <a:xfrm flipV="1">
            <a:off x="4471988" y="1581150"/>
            <a:ext cx="0" cy="45513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16392" name="Line 6"/>
          <p:cNvSpPr>
            <a:spLocks noChangeShapeType="1"/>
          </p:cNvSpPr>
          <p:nvPr/>
        </p:nvSpPr>
        <p:spPr bwMode="auto">
          <a:xfrm flipV="1">
            <a:off x="2413000" y="2373313"/>
            <a:ext cx="4119563" cy="296862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sv-SE"/>
          </a:p>
        </p:txBody>
      </p:sp>
      <p:sp>
        <p:nvSpPr>
          <p:cNvPr id="16393" name="Rectangle 7"/>
          <p:cNvSpPr>
            <a:spLocks noChangeArrowheads="1"/>
          </p:cNvSpPr>
          <p:nvPr/>
        </p:nvSpPr>
        <p:spPr bwMode="auto">
          <a:xfrm>
            <a:off x="7421563" y="3398838"/>
            <a:ext cx="168751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762000"/>
            <a:r>
              <a:rPr lang="sv-SE" altLang="sv-SE" sz="1400" b="1">
                <a:solidFill>
                  <a:srgbClr val="CC3399"/>
                </a:solidFill>
                <a:latin typeface="Times New Roman" pitchFamily="18" charset="0"/>
                <a:ea typeface="ヒラギノ角ゴ Pro W3" pitchFamily="28" charset="-128"/>
              </a:rPr>
              <a:t>Hur hög är kvaliteten (”objektivt”)?</a:t>
            </a:r>
          </a:p>
        </p:txBody>
      </p:sp>
      <p:sp>
        <p:nvSpPr>
          <p:cNvPr id="16394" name="Arc 8"/>
          <p:cNvSpPr>
            <a:spLocks/>
          </p:cNvSpPr>
          <p:nvPr/>
        </p:nvSpPr>
        <p:spPr bwMode="auto">
          <a:xfrm>
            <a:off x="2238375" y="2105025"/>
            <a:ext cx="2730500" cy="1581150"/>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508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sv-SE"/>
          </a:p>
        </p:txBody>
      </p:sp>
      <p:sp>
        <p:nvSpPr>
          <p:cNvPr id="16395" name="Arc 9"/>
          <p:cNvSpPr>
            <a:spLocks/>
          </p:cNvSpPr>
          <p:nvPr/>
        </p:nvSpPr>
        <p:spPr bwMode="auto">
          <a:xfrm rot="10800000">
            <a:off x="3876675" y="4076700"/>
            <a:ext cx="2805113" cy="1800225"/>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508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sv-SE"/>
          </a:p>
        </p:txBody>
      </p:sp>
      <p:sp>
        <p:nvSpPr>
          <p:cNvPr id="16396" name="Rectangle 10"/>
          <p:cNvSpPr>
            <a:spLocks noChangeArrowheads="1"/>
          </p:cNvSpPr>
          <p:nvPr/>
        </p:nvSpPr>
        <p:spPr bwMode="auto">
          <a:xfrm>
            <a:off x="4527550" y="5589588"/>
            <a:ext cx="10731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1600" b="1">
                <a:solidFill>
                  <a:srgbClr val="002576"/>
                </a:solidFill>
                <a:latin typeface="Times New Roman" pitchFamily="18" charset="0"/>
                <a:ea typeface="ヒラギノ角ゴ Pro W3" pitchFamily="28" charset="-128"/>
              </a:rPr>
              <a:t>Mycket </a:t>
            </a:r>
          </a:p>
          <a:p>
            <a:pPr defTabSz="762000"/>
            <a:r>
              <a:rPr lang="sv-SE" altLang="sv-SE" sz="1600" b="1">
                <a:solidFill>
                  <a:srgbClr val="002576"/>
                </a:solidFill>
                <a:latin typeface="Times New Roman" pitchFamily="18" charset="0"/>
                <a:ea typeface="ヒラギノ角ゴ Pro W3" pitchFamily="28" charset="-128"/>
              </a:rPr>
              <a:t>missnöjd</a:t>
            </a:r>
          </a:p>
        </p:txBody>
      </p:sp>
      <p:sp>
        <p:nvSpPr>
          <p:cNvPr id="16397" name="Rectangle 11"/>
          <p:cNvSpPr>
            <a:spLocks noChangeArrowheads="1"/>
          </p:cNvSpPr>
          <p:nvPr/>
        </p:nvSpPr>
        <p:spPr bwMode="auto">
          <a:xfrm>
            <a:off x="2462213" y="3054350"/>
            <a:ext cx="139382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2200">
                <a:latin typeface="Times New Roman" pitchFamily="18" charset="0"/>
                <a:ea typeface="ヒラギノ角ゴ Pro W3" pitchFamily="28" charset="-128"/>
              </a:rPr>
              <a:t>Outtalade</a:t>
            </a:r>
          </a:p>
        </p:txBody>
      </p:sp>
      <p:sp>
        <p:nvSpPr>
          <p:cNvPr id="16398" name="Rectangle 12"/>
          <p:cNvSpPr>
            <a:spLocks noChangeArrowheads="1"/>
          </p:cNvSpPr>
          <p:nvPr/>
        </p:nvSpPr>
        <p:spPr bwMode="auto">
          <a:xfrm>
            <a:off x="1260475" y="3565525"/>
            <a:ext cx="812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1600" b="1">
                <a:solidFill>
                  <a:srgbClr val="002576"/>
                </a:solidFill>
                <a:latin typeface="Times New Roman" pitchFamily="18" charset="0"/>
                <a:ea typeface="ヒラギノ角ゴ Pro W3" pitchFamily="28" charset="-128"/>
              </a:rPr>
              <a:t>Urusel</a:t>
            </a:r>
          </a:p>
        </p:txBody>
      </p:sp>
      <p:sp>
        <p:nvSpPr>
          <p:cNvPr id="16399" name="Rectangle 13"/>
          <p:cNvSpPr>
            <a:spLocks noChangeArrowheads="1"/>
          </p:cNvSpPr>
          <p:nvPr/>
        </p:nvSpPr>
        <p:spPr bwMode="auto">
          <a:xfrm>
            <a:off x="6537325" y="3573463"/>
            <a:ext cx="9604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1600" b="1">
                <a:solidFill>
                  <a:srgbClr val="002576"/>
                </a:solidFill>
                <a:latin typeface="Times New Roman" pitchFamily="18" charset="0"/>
                <a:ea typeface="ヒラギノ角ゴ Pro W3" pitchFamily="28" charset="-128"/>
              </a:rPr>
              <a:t>Mkt hög</a:t>
            </a:r>
          </a:p>
        </p:txBody>
      </p:sp>
      <p:sp>
        <p:nvSpPr>
          <p:cNvPr id="16400" name="Rectangle 14"/>
          <p:cNvSpPr>
            <a:spLocks noChangeArrowheads="1"/>
          </p:cNvSpPr>
          <p:nvPr/>
        </p:nvSpPr>
        <p:spPr bwMode="auto">
          <a:xfrm>
            <a:off x="3527425" y="1647825"/>
            <a:ext cx="8699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a:r>
              <a:rPr lang="sv-SE" altLang="sv-SE" sz="1600" b="1">
                <a:solidFill>
                  <a:srgbClr val="002576"/>
                </a:solidFill>
                <a:latin typeface="Times New Roman" pitchFamily="18" charset="0"/>
                <a:ea typeface="ヒラギノ角ゴ Pro W3" pitchFamily="28" charset="-128"/>
              </a:rPr>
              <a:t>Mycket</a:t>
            </a:r>
          </a:p>
          <a:p>
            <a:pPr algn="ctr" defTabSz="762000"/>
            <a:r>
              <a:rPr lang="sv-SE" altLang="sv-SE" sz="1600" b="1">
                <a:solidFill>
                  <a:srgbClr val="002576"/>
                </a:solidFill>
                <a:latin typeface="Times New Roman" pitchFamily="18" charset="0"/>
                <a:ea typeface="ヒラギノ角ゴ Pro W3" pitchFamily="28" charset="-128"/>
              </a:rPr>
              <a:t>nöjd</a:t>
            </a:r>
          </a:p>
        </p:txBody>
      </p:sp>
      <p:sp>
        <p:nvSpPr>
          <p:cNvPr id="16401" name="Rectangle 15"/>
          <p:cNvSpPr>
            <a:spLocks noChangeArrowheads="1"/>
          </p:cNvSpPr>
          <p:nvPr/>
        </p:nvSpPr>
        <p:spPr bwMode="auto">
          <a:xfrm>
            <a:off x="4471988" y="4660900"/>
            <a:ext cx="139382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2200">
                <a:latin typeface="Times New Roman" pitchFamily="18" charset="0"/>
                <a:ea typeface="ヒラギノ角ゴ Pro W3" pitchFamily="28" charset="-128"/>
              </a:rPr>
              <a:t>Outtalade</a:t>
            </a:r>
          </a:p>
        </p:txBody>
      </p:sp>
      <p:sp>
        <p:nvSpPr>
          <p:cNvPr id="16402" name="Rectangle 16"/>
          <p:cNvSpPr>
            <a:spLocks noChangeArrowheads="1"/>
          </p:cNvSpPr>
          <p:nvPr/>
        </p:nvSpPr>
        <p:spPr bwMode="auto">
          <a:xfrm>
            <a:off x="2016125" y="4441825"/>
            <a:ext cx="12223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2200">
                <a:latin typeface="Times New Roman" pitchFamily="18" charset="0"/>
                <a:ea typeface="ヒラギノ角ゴ Pro W3" pitchFamily="28" charset="-128"/>
              </a:rPr>
              <a:t>Uttalade</a:t>
            </a:r>
          </a:p>
        </p:txBody>
      </p:sp>
      <p:sp>
        <p:nvSpPr>
          <p:cNvPr id="16403" name="Rectangle 17"/>
          <p:cNvSpPr>
            <a:spLocks noChangeArrowheads="1"/>
          </p:cNvSpPr>
          <p:nvPr/>
        </p:nvSpPr>
        <p:spPr bwMode="auto">
          <a:xfrm>
            <a:off x="5942013" y="4202113"/>
            <a:ext cx="2300287"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a:r>
              <a:rPr lang="sv-SE" altLang="sv-SE" sz="2200" b="1">
                <a:latin typeface="Times New Roman" pitchFamily="18" charset="0"/>
                <a:ea typeface="ヒラギノ角ゴ Pro W3" pitchFamily="28" charset="-128"/>
              </a:rPr>
              <a:t>Basbehov</a:t>
            </a:r>
          </a:p>
          <a:p>
            <a:pPr defTabSz="762000"/>
            <a:r>
              <a:rPr lang="sv-SE" altLang="sv-SE" sz="2000">
                <a:latin typeface="Times New Roman" pitchFamily="18" charset="0"/>
                <a:ea typeface="ヒラギノ角ゴ Pro W3" pitchFamily="28" charset="-128"/>
              </a:rPr>
              <a:t>(Nödvändig kvalitet)</a:t>
            </a:r>
          </a:p>
        </p:txBody>
      </p:sp>
      <p:sp>
        <p:nvSpPr>
          <p:cNvPr id="16404" name="Rectangle 18"/>
          <p:cNvSpPr>
            <a:spLocks noChangeArrowheads="1"/>
          </p:cNvSpPr>
          <p:nvPr/>
        </p:nvSpPr>
        <p:spPr bwMode="auto">
          <a:xfrm>
            <a:off x="4995863" y="1489075"/>
            <a:ext cx="2608262"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762000"/>
            <a:r>
              <a:rPr lang="sv-SE" altLang="sv-SE" sz="2200" b="1">
                <a:latin typeface="Times New Roman" pitchFamily="18" charset="0"/>
                <a:ea typeface="ヒラギノ角ゴ Pro W3" pitchFamily="28" charset="-128"/>
              </a:rPr>
              <a:t>Omedvetna behov</a:t>
            </a:r>
          </a:p>
          <a:p>
            <a:pPr defTabSz="762000"/>
            <a:r>
              <a:rPr lang="sv-SE" altLang="sv-SE" sz="2000">
                <a:latin typeface="Times New Roman" pitchFamily="18" charset="0"/>
                <a:ea typeface="ヒラギノ角ゴ Pro W3" pitchFamily="28" charset="-128"/>
              </a:rPr>
              <a:t>(Attraktiv kvalitet)</a:t>
            </a:r>
          </a:p>
        </p:txBody>
      </p:sp>
      <p:sp>
        <p:nvSpPr>
          <p:cNvPr id="16405" name="Rectangle 19"/>
          <p:cNvSpPr>
            <a:spLocks noChangeArrowheads="1"/>
          </p:cNvSpPr>
          <p:nvPr/>
        </p:nvSpPr>
        <p:spPr bwMode="auto">
          <a:xfrm>
            <a:off x="2982913" y="1196975"/>
            <a:ext cx="29781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762000"/>
            <a:r>
              <a:rPr lang="sv-SE" altLang="sv-SE" sz="1400" b="1">
                <a:solidFill>
                  <a:srgbClr val="CC3399"/>
                </a:solidFill>
                <a:latin typeface="Times New Roman" pitchFamily="18" charset="0"/>
                <a:ea typeface="ヒラギノ角ゴ Pro W3" pitchFamily="28" charset="-128"/>
              </a:rPr>
              <a:t>Hur nöjd är patienten? (subjektivt)</a:t>
            </a:r>
          </a:p>
        </p:txBody>
      </p:sp>
    </p:spTree>
    <p:extLst>
      <p:ext uri="{BB962C8B-B14F-4D97-AF65-F5344CB8AC3E}">
        <p14:creationId xmlns:p14="http://schemas.microsoft.com/office/powerpoint/2010/main" val="957898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20078" y="1913243"/>
            <a:ext cx="6807863" cy="3662362"/>
          </a:xfrm>
        </p:spPr>
        <p:txBody>
          <a:bodyPr/>
          <a:lstStyle/>
          <a:p>
            <a:pPr marL="0" indent="0">
              <a:buNone/>
            </a:pPr>
            <a:r>
              <a:rPr lang="sv-SE" dirty="0" smtClean="0"/>
              <a:t>Vad har Tiger Woods, japanska bilfabriksarbetare och läkaren på avdelningen/enheten gemensamt? </a:t>
            </a:r>
            <a:endParaRPr lang="sv-SE" dirty="0"/>
          </a:p>
        </p:txBody>
      </p:sp>
    </p:spTree>
    <p:extLst>
      <p:ext uri="{BB962C8B-B14F-4D97-AF65-F5344CB8AC3E}">
        <p14:creationId xmlns:p14="http://schemas.microsoft.com/office/powerpoint/2010/main" val="2520240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2017643" y="1913243"/>
            <a:ext cx="6410298" cy="3662362"/>
          </a:xfrm>
        </p:spPr>
        <p:txBody>
          <a:bodyPr/>
          <a:lstStyle/>
          <a:p>
            <a:pPr marL="0" indent="0">
              <a:buNone/>
            </a:pPr>
            <a:r>
              <a:rPr lang="sv-SE" dirty="0" smtClean="0"/>
              <a:t>Vad har Tiger Woods, japanska bilfabriksarbetare och ST-läkaren på avdelningen/enheten gemensamt? </a:t>
            </a:r>
            <a:endParaRPr lang="sv-SE" dirty="0"/>
          </a:p>
        </p:txBody>
      </p:sp>
      <p:pic>
        <p:nvPicPr>
          <p:cNvPr id="5122" name="Picture 2" descr="https://encrypted-tbn0.gstatic.com/images?q=tbn:ANd9GcSH47-18kL7wihLIAj-lE5vd4ioD1kO0xDdVRT79k2GsKL8uxiV5Y8pxMC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1287" y="196436"/>
            <a:ext cx="2578238" cy="180476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encrypted-tbn3.gstatic.com/images?q=tbn:ANd9GcS9uMoW3EZQr11YIP-Evd-ZRVbFjYaREMOvTZHHbqhPRI0uTHsZ_HFNtICh">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904" y="4015409"/>
            <a:ext cx="2949435" cy="196629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Users\briza1\AppData\Local\Microsoft\Windows\Temporary Internet Files\Content.IE5\W7O2UU2I\L%C3%A4kare-och-patien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5339" y="4015409"/>
            <a:ext cx="2984186" cy="1989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554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Förbättringsmodeller</a:t>
            </a:r>
            <a:endParaRPr lang="sv-SE" dirty="0"/>
          </a:p>
        </p:txBody>
      </p:sp>
      <p:sp>
        <p:nvSpPr>
          <p:cNvPr id="3" name="Platshållare för innehåll 2"/>
          <p:cNvSpPr>
            <a:spLocks noGrp="1"/>
          </p:cNvSpPr>
          <p:nvPr>
            <p:ph idx="1"/>
          </p:nvPr>
        </p:nvSpPr>
        <p:spPr/>
        <p:txBody>
          <a:bodyPr/>
          <a:lstStyle/>
          <a:p>
            <a:r>
              <a:rPr lang="sv-SE" dirty="0" smtClean="0"/>
              <a:t>Nolans förbättringsmodell</a:t>
            </a:r>
          </a:p>
          <a:p>
            <a:r>
              <a:rPr lang="sv-SE" dirty="0" err="1" smtClean="0"/>
              <a:t>Lean</a:t>
            </a:r>
            <a:endParaRPr lang="sv-SE" dirty="0" smtClean="0"/>
          </a:p>
          <a:p>
            <a:r>
              <a:rPr lang="sv-SE" dirty="0" smtClean="0"/>
              <a:t>EBD</a:t>
            </a:r>
          </a:p>
          <a:p>
            <a:r>
              <a:rPr lang="sv-SE" dirty="0" smtClean="0"/>
              <a:t>Processorienterat arbetssätt</a:t>
            </a:r>
          </a:p>
          <a:p>
            <a:r>
              <a:rPr lang="sv-SE" dirty="0" smtClean="0"/>
              <a:t>SEX SIGMA</a:t>
            </a:r>
          </a:p>
          <a:p>
            <a:r>
              <a:rPr lang="sv-SE" dirty="0" smtClean="0"/>
              <a:t>TQM</a:t>
            </a:r>
          </a:p>
          <a:p>
            <a:r>
              <a:rPr lang="sv-SE" dirty="0" smtClean="0"/>
              <a:t>Många fler….</a:t>
            </a:r>
            <a:endParaRPr lang="sv-SE" dirty="0"/>
          </a:p>
        </p:txBody>
      </p:sp>
    </p:spTree>
    <p:extLst>
      <p:ext uri="{BB962C8B-B14F-4D97-AF65-F5344CB8AC3E}">
        <p14:creationId xmlns:p14="http://schemas.microsoft.com/office/powerpoint/2010/main" val="1974115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difofinnov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44675"/>
            <a:ext cx="9144000"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3"/>
          <p:cNvSpPr txBox="1">
            <a:spLocks noChangeArrowheads="1"/>
          </p:cNvSpPr>
          <p:nvPr/>
        </p:nvSpPr>
        <p:spPr bwMode="auto">
          <a:xfrm>
            <a:off x="0" y="3709988"/>
            <a:ext cx="1463675" cy="376237"/>
          </a:xfrm>
          <a:prstGeom prst="rect">
            <a:avLst/>
          </a:prstGeom>
          <a:solidFill>
            <a:schemeClr val="accent1">
              <a:alpha val="79999"/>
            </a:schemeClr>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nchorCtr="1">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sv-SE" altLang="sv-SE" sz="1800"/>
              <a:t>”Hitta påare”</a:t>
            </a:r>
          </a:p>
        </p:txBody>
      </p:sp>
      <p:sp>
        <p:nvSpPr>
          <p:cNvPr id="34820" name="Text Box 4"/>
          <p:cNvSpPr txBox="1">
            <a:spLocks noChangeArrowheads="1"/>
          </p:cNvSpPr>
          <p:nvPr/>
        </p:nvSpPr>
        <p:spPr bwMode="auto">
          <a:xfrm>
            <a:off x="938213" y="889885"/>
            <a:ext cx="662463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2400" dirty="0" err="1">
                <a:latin typeface="Comic Sans MS" pitchFamily="66" charset="0"/>
              </a:rPr>
              <a:t>Roger’s</a:t>
            </a:r>
            <a:r>
              <a:rPr lang="sv-SE" altLang="sv-SE" sz="2400" dirty="0">
                <a:latin typeface="Comic Sans MS" pitchFamily="66" charset="0"/>
              </a:rPr>
              <a:t> adaptations/innovationskurva</a:t>
            </a:r>
          </a:p>
        </p:txBody>
      </p:sp>
      <p:sp>
        <p:nvSpPr>
          <p:cNvPr id="34821" name="Text Box 5"/>
          <p:cNvSpPr txBox="1">
            <a:spLocks noChangeArrowheads="1"/>
          </p:cNvSpPr>
          <p:nvPr/>
        </p:nvSpPr>
        <p:spPr bwMode="auto">
          <a:xfrm>
            <a:off x="2335213" y="2317750"/>
            <a:ext cx="2038350" cy="349250"/>
          </a:xfrm>
          <a:prstGeom prst="rect">
            <a:avLst/>
          </a:prstGeom>
          <a:solidFill>
            <a:schemeClr val="accent1">
              <a:alpha val="79999"/>
            </a:schemeClr>
          </a:solidFill>
          <a:ln w="12700"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sv-SE" altLang="sv-SE" sz="1600"/>
              <a:t>”Komma förstare”</a:t>
            </a:r>
          </a:p>
        </p:txBody>
      </p:sp>
      <p:sp>
        <p:nvSpPr>
          <p:cNvPr id="34822" name="Text Box 6"/>
          <p:cNvSpPr txBox="1">
            <a:spLocks noChangeArrowheads="1"/>
          </p:cNvSpPr>
          <p:nvPr/>
        </p:nvSpPr>
        <p:spPr bwMode="auto">
          <a:xfrm>
            <a:off x="850900" y="3036888"/>
            <a:ext cx="1687513" cy="349250"/>
          </a:xfrm>
          <a:prstGeom prst="rect">
            <a:avLst/>
          </a:prstGeom>
          <a:solidFill>
            <a:schemeClr val="accent1">
              <a:alpha val="79999"/>
            </a:schemeClr>
          </a:solidFill>
          <a:ln w="12700"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sv-SE" altLang="sv-SE" sz="1600"/>
              <a:t>”Hoppa påare”</a:t>
            </a:r>
          </a:p>
        </p:txBody>
      </p:sp>
      <p:sp>
        <p:nvSpPr>
          <p:cNvPr id="34823" name="Text Box 7"/>
          <p:cNvSpPr txBox="1">
            <a:spLocks noChangeArrowheads="1"/>
          </p:cNvSpPr>
          <p:nvPr/>
        </p:nvSpPr>
        <p:spPr bwMode="auto">
          <a:xfrm>
            <a:off x="4643438" y="2349500"/>
            <a:ext cx="1917700" cy="349250"/>
          </a:xfrm>
          <a:prstGeom prst="rect">
            <a:avLst/>
          </a:prstGeom>
          <a:solidFill>
            <a:schemeClr val="accent1">
              <a:alpha val="79999"/>
            </a:schemeClr>
          </a:solidFill>
          <a:ln w="12700"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sv-SE" altLang="sv-SE" sz="1600"/>
              <a:t>”Komma sistare”</a:t>
            </a:r>
          </a:p>
        </p:txBody>
      </p:sp>
      <p:sp>
        <p:nvSpPr>
          <p:cNvPr id="34824" name="Text Box 8"/>
          <p:cNvSpPr txBox="1">
            <a:spLocks noChangeArrowheads="1"/>
          </p:cNvSpPr>
          <p:nvPr/>
        </p:nvSpPr>
        <p:spPr bwMode="auto">
          <a:xfrm>
            <a:off x="6732588" y="3644900"/>
            <a:ext cx="1660525" cy="584200"/>
          </a:xfrm>
          <a:prstGeom prst="rect">
            <a:avLst/>
          </a:prstGeom>
          <a:solidFill>
            <a:schemeClr val="accent1">
              <a:alpha val="79999"/>
            </a:schemeClr>
          </a:solidFill>
          <a:ln w="12700"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sv-SE" altLang="sv-SE" sz="1600"/>
              <a:t>”Över min döda </a:t>
            </a:r>
          </a:p>
          <a:p>
            <a:pPr eaLnBrk="1" hangingPunct="1"/>
            <a:r>
              <a:rPr lang="sv-SE" altLang="sv-SE" sz="1600"/>
              <a:t>Kroppare”</a:t>
            </a:r>
          </a:p>
        </p:txBody>
      </p:sp>
    </p:spTree>
    <p:extLst>
      <p:ext uri="{BB962C8B-B14F-4D97-AF65-F5344CB8AC3E}">
        <p14:creationId xmlns:p14="http://schemas.microsoft.com/office/powerpoint/2010/main" val="2708193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78295" y="773113"/>
            <a:ext cx="8865705" cy="1143000"/>
          </a:xfrm>
        </p:spPr>
        <p:txBody>
          <a:bodyPr/>
          <a:lstStyle/>
          <a:p>
            <a:r>
              <a:rPr lang="sv-SE" dirty="0" smtClean="0"/>
              <a:t>Hinder för arbete med förbättrings-</a:t>
            </a:r>
            <a:br>
              <a:rPr lang="sv-SE" dirty="0" smtClean="0"/>
            </a:br>
            <a:r>
              <a:rPr lang="sv-SE" dirty="0" smtClean="0"/>
              <a:t>arbete</a:t>
            </a:r>
            <a:endParaRPr lang="sv-SE" dirty="0"/>
          </a:p>
        </p:txBody>
      </p:sp>
      <p:graphicFrame>
        <p:nvGraphicFramePr>
          <p:cNvPr id="4" name="Objekt 3"/>
          <p:cNvGraphicFramePr>
            <a:graphicFrameLocks noChangeAspect="1"/>
          </p:cNvGraphicFramePr>
          <p:nvPr>
            <p:extLst>
              <p:ext uri="{D42A27DB-BD31-4B8C-83A1-F6EECF244321}">
                <p14:modId xmlns:p14="http://schemas.microsoft.com/office/powerpoint/2010/main" val="50376643"/>
              </p:ext>
            </p:extLst>
          </p:nvPr>
        </p:nvGraphicFramePr>
        <p:xfrm>
          <a:off x="1022652" y="2034995"/>
          <a:ext cx="7545387" cy="3476625"/>
        </p:xfrm>
        <a:graphic>
          <a:graphicData uri="http://schemas.openxmlformats.org/presentationml/2006/ole">
            <mc:AlternateContent xmlns:mc="http://schemas.openxmlformats.org/markup-compatibility/2006">
              <mc:Choice xmlns:v="urn:schemas-microsoft-com:vml" Requires="v">
                <p:oleObj spid="_x0000_s4150" name="CorelPhotoPaint.Image.8" r:id="rId4" imgW="9866667" imgH="4546032" progId="CorelPhotoPaint.Image.8">
                  <p:link updateAutomatic="1"/>
                </p:oleObj>
              </mc:Choice>
              <mc:Fallback>
                <p:oleObj name="CorelPhotoPaint.Image.8" r:id="rId4" imgW="9866667" imgH="4546032" progId="CorelPhotoPaint.Image.8">
                  <p:link updateAutomatic="1"/>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652" y="2034995"/>
                        <a:ext cx="7545387"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53882" dir="2700000" algn="ctr" rotWithShape="0">
                                <a:srgbClr val="969696"/>
                              </a:outerShdw>
                            </a:effectLst>
                          </a14:hiddenEffects>
                        </a:ext>
                      </a:extLst>
                    </p:spPr>
                  </p:pic>
                </p:oleObj>
              </mc:Fallback>
            </mc:AlternateContent>
          </a:graphicData>
        </a:graphic>
      </p:graphicFrame>
    </p:spTree>
    <p:extLst>
      <p:ext uri="{BB962C8B-B14F-4D97-AF65-F5344CB8AC3E}">
        <p14:creationId xmlns:p14="http://schemas.microsoft.com/office/powerpoint/2010/main" val="2286807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tshållare för sidfot 4"/>
          <p:cNvSpPr>
            <a:spLocks noGrp="1"/>
          </p:cNvSpPr>
          <p:nvPr>
            <p:ph type="ftr" sz="quarter" idx="11"/>
          </p:nvPr>
        </p:nvSpPr>
        <p:spPr>
          <a:noFill/>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sv-SE" altLang="sv-SE" sz="1400" smtClean="0"/>
              <a:t>Förbättringsarbete i sjukvården</a:t>
            </a:r>
          </a:p>
        </p:txBody>
      </p:sp>
      <p:graphicFrame>
        <p:nvGraphicFramePr>
          <p:cNvPr id="53309" name="Group 61"/>
          <p:cNvGraphicFramePr>
            <a:graphicFrameLocks noGrp="1"/>
          </p:cNvGraphicFramePr>
          <p:nvPr>
            <p:ph type="tbl" idx="1"/>
            <p:extLst>
              <p:ext uri="{D42A27DB-BD31-4B8C-83A1-F6EECF244321}">
                <p14:modId xmlns:p14="http://schemas.microsoft.com/office/powerpoint/2010/main" val="2869435163"/>
              </p:ext>
            </p:extLst>
          </p:nvPr>
        </p:nvGraphicFramePr>
        <p:xfrm>
          <a:off x="248477" y="904461"/>
          <a:ext cx="8617226" cy="4820849"/>
        </p:xfrm>
        <a:graphic>
          <a:graphicData uri="http://schemas.openxmlformats.org/drawingml/2006/table">
            <a:tbl>
              <a:tblPr/>
              <a:tblGrid>
                <a:gridCol w="1242869"/>
                <a:gridCol w="1391002"/>
                <a:gridCol w="1311965"/>
                <a:gridCol w="1421296"/>
                <a:gridCol w="1431234"/>
                <a:gridCol w="1818860"/>
              </a:tblGrid>
              <a:tr h="9144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chemeClr val="tx1"/>
                          </a:solidFill>
                          <a:effectLst/>
                          <a:latin typeface="Arial" charset="0"/>
                        </a:rPr>
                        <a:t>Vision</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Drivkrafter-varför/belöning</a:t>
                      </a:r>
                      <a:endParaRPr kumimoji="0" lang="sv-SE" sz="1800" b="1" i="0" u="none" strike="noStrike" cap="none" normalizeH="0" baseline="0" dirty="0" smtClean="0">
                        <a:ln>
                          <a:noFill/>
                        </a:ln>
                        <a:solidFill>
                          <a:schemeClr val="tx1"/>
                        </a:solidFill>
                        <a:effectLst/>
                        <a:latin typeface="Arial" charset="0"/>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Kompe-tens</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Resurser</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Handlings- plan</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Resultat</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5891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rgbClr val="FF0000"/>
                          </a:solidFill>
                          <a:effectLst/>
                          <a:latin typeface="Arial" charset="0"/>
                        </a:rPr>
                        <a:t>?</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chemeClr val="tx1"/>
                          </a:solidFill>
                          <a:effectLst/>
                          <a:latin typeface="Arial" charset="0"/>
                        </a:rPr>
                        <a:t>Förvirring</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r>
              <a:tr h="58751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rgbClr val="FF0000"/>
                          </a:solidFill>
                          <a:effectLst/>
                          <a:latin typeface="Arial" charset="0"/>
                        </a:rPr>
                        <a:t>?</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Motstånd</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r>
              <a:tr h="6402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rgbClr val="FF0000"/>
                          </a:solidFill>
                          <a:effectLst/>
                          <a:latin typeface="Arial" charset="0"/>
                        </a:rPr>
                        <a:t>?</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Oro, ångest</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r>
              <a:tr h="58751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rgbClr val="FF0000"/>
                          </a:solidFill>
                          <a:effectLst/>
                          <a:latin typeface="Arial" charset="0"/>
                        </a:rPr>
                        <a:t>?</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Frustration</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r>
              <a:tr h="6402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rgbClr val="FF0000"/>
                          </a:solidFill>
                          <a:effectLst/>
                          <a:latin typeface="Arial" charset="0"/>
                        </a:rPr>
                        <a:t>?</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Trampa vatten</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r>
              <a:tr h="58751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smtClean="0">
                          <a:ln>
                            <a:noFill/>
                          </a:ln>
                          <a:solidFill>
                            <a:schemeClr val="tx1"/>
                          </a:solidFill>
                          <a:effectLst/>
                          <a:latin typeface="Arial" charset="0"/>
                        </a:rPr>
                        <a:t>X</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sv-SE" sz="1800" b="1" i="0" u="none" strike="noStrike" cap="none" normalizeH="0" baseline="0" dirty="0" smtClean="0">
                          <a:ln>
                            <a:noFill/>
                          </a:ln>
                          <a:solidFill>
                            <a:schemeClr val="tx1"/>
                          </a:solidFill>
                          <a:effectLst/>
                          <a:latin typeface="Arial" charset="0"/>
                        </a:rPr>
                        <a:t>Förändring</a:t>
                      </a:r>
                    </a:p>
                  </a:txBody>
                  <a:tcPr marT="45731" marB="4573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33CC33"/>
                    </a:solidFill>
                  </a:tcPr>
                </a:tc>
              </a:tr>
            </a:tbl>
          </a:graphicData>
        </a:graphic>
      </p:graphicFrame>
      <p:sp>
        <p:nvSpPr>
          <p:cNvPr id="39997" name="Text Box 60"/>
          <p:cNvSpPr txBox="1">
            <a:spLocks noChangeArrowheads="1"/>
          </p:cNvSpPr>
          <p:nvPr/>
        </p:nvSpPr>
        <p:spPr bwMode="auto">
          <a:xfrm>
            <a:off x="145774" y="5811078"/>
            <a:ext cx="1828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spcBef>
                <a:spcPct val="50000"/>
              </a:spcBef>
            </a:pPr>
            <a:r>
              <a:rPr lang="sv-SE" altLang="sv-SE" sz="1400" dirty="0" smtClean="0">
                <a:latin typeface="Times New Roman" pitchFamily="18" charset="0"/>
              </a:rPr>
              <a:t>Källa: </a:t>
            </a:r>
            <a:r>
              <a:rPr lang="sv-SE" altLang="sv-SE" sz="1400" dirty="0" err="1">
                <a:latin typeface="Times New Roman" pitchFamily="18" charset="0"/>
              </a:rPr>
              <a:t>Knosler</a:t>
            </a:r>
            <a:endParaRPr lang="sv-SE" altLang="sv-SE" sz="1400" dirty="0">
              <a:latin typeface="Times New Roman" pitchFamily="18" charset="0"/>
            </a:endParaRPr>
          </a:p>
        </p:txBody>
      </p:sp>
    </p:spTree>
    <p:extLst>
      <p:ext uri="{BB962C8B-B14F-4D97-AF65-F5344CB8AC3E}">
        <p14:creationId xmlns:p14="http://schemas.microsoft.com/office/powerpoint/2010/main" val="3098568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Metoder </a:t>
            </a:r>
            <a:r>
              <a:rPr lang="sv-SE" dirty="0"/>
              <a:t>för förbättringsarbete</a:t>
            </a:r>
          </a:p>
        </p:txBody>
      </p:sp>
      <p:sp>
        <p:nvSpPr>
          <p:cNvPr id="3" name="Platshållare för innehåll 2"/>
          <p:cNvSpPr>
            <a:spLocks noGrp="1"/>
          </p:cNvSpPr>
          <p:nvPr>
            <p:ph idx="1"/>
          </p:nvPr>
        </p:nvSpPr>
        <p:spPr/>
        <p:txBody>
          <a:bodyPr/>
          <a:lstStyle/>
          <a:p>
            <a:r>
              <a:rPr lang="sv-SE" dirty="0" smtClean="0"/>
              <a:t>Lära sig att enkelt men systematiskt sätt att testa förändringar så att dom verkligen blir av</a:t>
            </a:r>
          </a:p>
          <a:p>
            <a:pPr lvl="1"/>
            <a:r>
              <a:rPr lang="sv-SE" dirty="0" smtClean="0"/>
              <a:t>Verktyg</a:t>
            </a:r>
          </a:p>
          <a:p>
            <a:pPr lvl="1"/>
            <a:r>
              <a:rPr lang="sv-SE" dirty="0" smtClean="0"/>
              <a:t>Metoder</a:t>
            </a:r>
          </a:p>
          <a:p>
            <a:pPr lvl="1"/>
            <a:r>
              <a:rPr lang="sv-SE" dirty="0" smtClean="0"/>
              <a:t>Inspiration</a:t>
            </a:r>
          </a:p>
          <a:p>
            <a:pPr lvl="1"/>
            <a:r>
              <a:rPr lang="sv-SE" dirty="0" smtClean="0"/>
              <a:t>Kunskap</a:t>
            </a:r>
          </a:p>
        </p:txBody>
      </p:sp>
    </p:spTree>
    <p:extLst>
      <p:ext uri="{BB962C8B-B14F-4D97-AF65-F5344CB8AC3E}">
        <p14:creationId xmlns:p14="http://schemas.microsoft.com/office/powerpoint/2010/main" val="1395523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373" b="9233"/>
          <a:stretch/>
        </p:blipFill>
        <p:spPr bwMode="auto">
          <a:xfrm>
            <a:off x="906167" y="1910080"/>
            <a:ext cx="7362022" cy="413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ubrik 1"/>
          <p:cNvSpPr>
            <a:spLocks noGrp="1"/>
          </p:cNvSpPr>
          <p:nvPr>
            <p:ph type="title"/>
          </p:nvPr>
        </p:nvSpPr>
        <p:spPr/>
        <p:txBody>
          <a:bodyPr/>
          <a:lstStyle/>
          <a:p>
            <a:r>
              <a:rPr lang="sv-SE" dirty="0" smtClean="0"/>
              <a:t>Alla bygger på en standardiserad arbetsgång</a:t>
            </a:r>
            <a:endParaRPr lang="sv-SE" dirty="0"/>
          </a:p>
        </p:txBody>
      </p:sp>
    </p:spTree>
    <p:extLst>
      <p:ext uri="{BB962C8B-B14F-4D97-AF65-F5344CB8AC3E}">
        <p14:creationId xmlns:p14="http://schemas.microsoft.com/office/powerpoint/2010/main" val="2443430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latshållare för sidfot 4"/>
          <p:cNvSpPr>
            <a:spLocks noGrp="1"/>
          </p:cNvSpPr>
          <p:nvPr>
            <p:ph type="ftr" sz="quarter" idx="11"/>
          </p:nvPr>
        </p:nvSpPr>
        <p:spPr>
          <a:noFill/>
        </p:spPr>
        <p:txBody>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sv-SE" altLang="sv-SE" sz="1400" dirty="0" smtClean="0"/>
              <a:t>G-L O</a:t>
            </a:r>
          </a:p>
        </p:txBody>
      </p:sp>
      <p:sp>
        <p:nvSpPr>
          <p:cNvPr id="24579" name="AutoShape 2"/>
          <p:cNvSpPr>
            <a:spLocks noChangeArrowheads="1"/>
          </p:cNvSpPr>
          <p:nvPr/>
        </p:nvSpPr>
        <p:spPr bwMode="auto">
          <a:xfrm rot="-5211902">
            <a:off x="2052638" y="4248150"/>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458" y="7729"/>
                </a:moveTo>
                <a:cubicBezTo>
                  <a:pt x="18158" y="4062"/>
                  <a:pt x="14689" y="1613"/>
                  <a:pt x="10800" y="1613"/>
                </a:cubicBezTo>
                <a:cubicBezTo>
                  <a:pt x="10242" y="1612"/>
                  <a:pt x="9686" y="1663"/>
                  <a:pt x="9138" y="1764"/>
                </a:cubicBezTo>
                <a:lnTo>
                  <a:pt x="8847" y="177"/>
                </a:lnTo>
                <a:cubicBezTo>
                  <a:pt x="9491" y="59"/>
                  <a:pt x="10145" y="-1"/>
                  <a:pt x="10800" y="0"/>
                </a:cubicBezTo>
                <a:cubicBezTo>
                  <a:pt x="15372" y="0"/>
                  <a:pt x="19450" y="2880"/>
                  <a:pt x="20978" y="7189"/>
                </a:cubicBezTo>
                <a:lnTo>
                  <a:pt x="23523" y="6287"/>
                </a:lnTo>
                <a:lnTo>
                  <a:pt x="21391" y="10765"/>
                </a:lnTo>
                <a:lnTo>
                  <a:pt x="16913" y="8631"/>
                </a:lnTo>
                <a:lnTo>
                  <a:pt x="19458" y="7729"/>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580" name="AutoShape 3"/>
          <p:cNvSpPr>
            <a:spLocks noChangeArrowheads="1"/>
          </p:cNvSpPr>
          <p:nvPr/>
        </p:nvSpPr>
        <p:spPr bwMode="auto">
          <a:xfrm rot="-10752116">
            <a:off x="1989138" y="4513263"/>
            <a:ext cx="2120900" cy="21256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04" y="7826"/>
                </a:moveTo>
                <a:cubicBezTo>
                  <a:pt x="17848" y="4319"/>
                  <a:pt x="14525" y="1979"/>
                  <a:pt x="10800" y="1979"/>
                </a:cubicBezTo>
                <a:cubicBezTo>
                  <a:pt x="10426" y="1978"/>
                  <a:pt x="10053" y="2002"/>
                  <a:pt x="9683" y="2050"/>
                </a:cubicBezTo>
                <a:lnTo>
                  <a:pt x="9432" y="86"/>
                </a:lnTo>
                <a:cubicBezTo>
                  <a:pt x="9886" y="29"/>
                  <a:pt x="10342" y="-1"/>
                  <a:pt x="10800" y="0"/>
                </a:cubicBezTo>
                <a:cubicBezTo>
                  <a:pt x="15360" y="0"/>
                  <a:pt x="19430" y="2865"/>
                  <a:pt x="20967" y="7158"/>
                </a:cubicBezTo>
                <a:lnTo>
                  <a:pt x="23509" y="6248"/>
                </a:lnTo>
                <a:lnTo>
                  <a:pt x="21280" y="10966"/>
                </a:lnTo>
                <a:lnTo>
                  <a:pt x="16562" y="8736"/>
                </a:lnTo>
                <a:lnTo>
                  <a:pt x="19104" y="7826"/>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581" name="AutoShape 4"/>
          <p:cNvSpPr>
            <a:spLocks noChangeArrowheads="1"/>
          </p:cNvSpPr>
          <p:nvPr/>
        </p:nvSpPr>
        <p:spPr bwMode="auto">
          <a:xfrm rot="5630627">
            <a:off x="2298700" y="4375150"/>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85" y="7438"/>
                </a:moveTo>
                <a:cubicBezTo>
                  <a:pt x="18242" y="3928"/>
                  <a:pt x="14940" y="1555"/>
                  <a:pt x="11186" y="1400"/>
                </a:cubicBezTo>
                <a:lnTo>
                  <a:pt x="11243" y="9"/>
                </a:lnTo>
                <a:cubicBezTo>
                  <a:pt x="15553" y="186"/>
                  <a:pt x="19345" y="2911"/>
                  <a:pt x="20886" y="6940"/>
                </a:cubicBezTo>
                <a:lnTo>
                  <a:pt x="23408" y="5975"/>
                </a:lnTo>
                <a:lnTo>
                  <a:pt x="21450" y="10361"/>
                </a:lnTo>
                <a:lnTo>
                  <a:pt x="17064" y="8403"/>
                </a:lnTo>
                <a:lnTo>
                  <a:pt x="19585" y="7438"/>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582" name="AutoShape 5"/>
          <p:cNvSpPr>
            <a:spLocks noChangeArrowheads="1"/>
          </p:cNvSpPr>
          <p:nvPr/>
        </p:nvSpPr>
        <p:spPr bwMode="auto">
          <a:xfrm rot="-273662">
            <a:off x="2316163" y="4279900"/>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920" y="9406"/>
                </a:moveTo>
                <a:cubicBezTo>
                  <a:pt x="19241" y="4967"/>
                  <a:pt x="15465" y="1661"/>
                  <a:pt x="10976" y="1575"/>
                </a:cubicBezTo>
                <a:lnTo>
                  <a:pt x="11006" y="1"/>
                </a:lnTo>
                <a:cubicBezTo>
                  <a:pt x="16261" y="102"/>
                  <a:pt x="20681" y="3972"/>
                  <a:pt x="21476" y="9168"/>
                </a:cubicBezTo>
                <a:lnTo>
                  <a:pt x="24145" y="8760"/>
                </a:lnTo>
                <a:lnTo>
                  <a:pt x="21225" y="12734"/>
                </a:lnTo>
                <a:lnTo>
                  <a:pt x="17251" y="9814"/>
                </a:lnTo>
                <a:lnTo>
                  <a:pt x="19920" y="9406"/>
                </a:lnTo>
                <a:close/>
              </a:path>
            </a:pathLst>
          </a:cu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583" name="Oval 6"/>
          <p:cNvSpPr>
            <a:spLocks noChangeArrowheads="1"/>
          </p:cNvSpPr>
          <p:nvPr/>
        </p:nvSpPr>
        <p:spPr bwMode="auto">
          <a:xfrm>
            <a:off x="2168525" y="4422775"/>
            <a:ext cx="2209800" cy="2127250"/>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84" name="Rectangle 7"/>
          <p:cNvSpPr>
            <a:spLocks noGrp="1" noChangeArrowheads="1"/>
          </p:cNvSpPr>
          <p:nvPr>
            <p:ph type="title"/>
          </p:nvPr>
        </p:nvSpPr>
        <p:spPr>
          <a:xfrm>
            <a:off x="180975" y="317818"/>
            <a:ext cx="8963025" cy="904875"/>
          </a:xfrm>
        </p:spPr>
        <p:txBody>
          <a:bodyPr/>
          <a:lstStyle/>
          <a:p>
            <a:pPr eaLnBrk="1" hangingPunct="1"/>
            <a:r>
              <a:rPr lang="sv-SE" altLang="sv-SE" dirty="0" smtClean="0"/>
              <a:t>Förbättringsmodell </a:t>
            </a:r>
            <a:r>
              <a:rPr lang="sv-SE" altLang="sv-SE" sz="2000" dirty="0" smtClean="0"/>
              <a:t>efter T Nolan, E </a:t>
            </a:r>
            <a:r>
              <a:rPr lang="sv-SE" altLang="sv-SE" sz="2000" dirty="0" err="1" smtClean="0"/>
              <a:t>Deming</a:t>
            </a:r>
            <a:r>
              <a:rPr lang="sv-SE" altLang="sv-SE" sz="2000" dirty="0" smtClean="0"/>
              <a:t> m </a:t>
            </a:r>
            <a:r>
              <a:rPr lang="sv-SE" altLang="sv-SE" sz="2000" dirty="0" err="1" smtClean="0"/>
              <a:t>fl</a:t>
            </a:r>
            <a:endParaRPr lang="sv-SE" altLang="sv-SE" dirty="0" smtClean="0"/>
          </a:p>
        </p:txBody>
      </p:sp>
      <p:sp>
        <p:nvSpPr>
          <p:cNvPr id="24585" name="Rectangle 8"/>
          <p:cNvSpPr>
            <a:spLocks noChangeArrowheads="1"/>
          </p:cNvSpPr>
          <p:nvPr/>
        </p:nvSpPr>
        <p:spPr bwMode="auto">
          <a:xfrm>
            <a:off x="792163" y="1527175"/>
            <a:ext cx="4953000" cy="627063"/>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86" name="Rectangle 9"/>
          <p:cNvSpPr>
            <a:spLocks noChangeArrowheads="1"/>
          </p:cNvSpPr>
          <p:nvPr/>
        </p:nvSpPr>
        <p:spPr bwMode="auto">
          <a:xfrm>
            <a:off x="639763" y="1374775"/>
            <a:ext cx="5029200" cy="6858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sz="2000">
                <a:latin typeface="Tahoma" pitchFamily="34" charset="0"/>
              </a:rPr>
              <a:t>Vad vill vi åstadkomma?</a:t>
            </a:r>
            <a:endParaRPr lang="sv-SE" altLang="sv-SE" sz="2000">
              <a:latin typeface="Times New Roman" pitchFamily="18" charset="0"/>
            </a:endParaRPr>
          </a:p>
        </p:txBody>
      </p:sp>
      <p:sp>
        <p:nvSpPr>
          <p:cNvPr id="24587" name="AutoShape 10"/>
          <p:cNvSpPr>
            <a:spLocks noChangeArrowheads="1"/>
          </p:cNvSpPr>
          <p:nvPr/>
        </p:nvSpPr>
        <p:spPr bwMode="auto">
          <a:xfrm>
            <a:off x="6049963" y="1603375"/>
            <a:ext cx="533400" cy="381000"/>
          </a:xfrm>
          <a:prstGeom prst="rightArrow">
            <a:avLst>
              <a:gd name="adj1" fmla="val 50000"/>
              <a:gd name="adj2" fmla="val 35000"/>
            </a:avLst>
          </a:prstGeom>
          <a:solidFill>
            <a:schemeClr val="fo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88" name="AutoShape 11"/>
          <p:cNvSpPr>
            <a:spLocks noChangeArrowheads="1"/>
          </p:cNvSpPr>
          <p:nvPr/>
        </p:nvSpPr>
        <p:spPr bwMode="auto">
          <a:xfrm>
            <a:off x="5973763" y="1527175"/>
            <a:ext cx="533400" cy="381000"/>
          </a:xfrm>
          <a:prstGeom prst="rightArrow">
            <a:avLst>
              <a:gd name="adj1" fmla="val 50000"/>
              <a:gd name="adj2" fmla="val 3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89" name="Rectangle 12"/>
          <p:cNvSpPr>
            <a:spLocks noChangeArrowheads="1"/>
          </p:cNvSpPr>
          <p:nvPr/>
        </p:nvSpPr>
        <p:spPr bwMode="auto">
          <a:xfrm>
            <a:off x="792163" y="2517775"/>
            <a:ext cx="4953000" cy="644525"/>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0" name="Rectangle 13"/>
          <p:cNvSpPr>
            <a:spLocks noChangeArrowheads="1"/>
          </p:cNvSpPr>
          <p:nvPr/>
        </p:nvSpPr>
        <p:spPr bwMode="auto">
          <a:xfrm>
            <a:off x="639763" y="2365375"/>
            <a:ext cx="5029200" cy="703263"/>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a:latin typeface="Tahoma" pitchFamily="34" charset="0"/>
              </a:rPr>
              <a:t>Hur vet vi att en förändring är en förbättring?</a:t>
            </a:r>
            <a:endParaRPr lang="sv-SE" altLang="sv-SE">
              <a:latin typeface="Times New Roman" pitchFamily="18" charset="0"/>
            </a:endParaRPr>
          </a:p>
        </p:txBody>
      </p:sp>
      <p:sp>
        <p:nvSpPr>
          <p:cNvPr id="24591" name="Rectangle 14"/>
          <p:cNvSpPr>
            <a:spLocks noChangeArrowheads="1"/>
          </p:cNvSpPr>
          <p:nvPr/>
        </p:nvSpPr>
        <p:spPr bwMode="auto">
          <a:xfrm>
            <a:off x="792163" y="3508375"/>
            <a:ext cx="4953000" cy="661988"/>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2" name="Rectangle 15"/>
          <p:cNvSpPr>
            <a:spLocks noChangeArrowheads="1"/>
          </p:cNvSpPr>
          <p:nvPr/>
        </p:nvSpPr>
        <p:spPr bwMode="auto">
          <a:xfrm>
            <a:off x="639763" y="3355975"/>
            <a:ext cx="5029200" cy="7207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a:latin typeface="Tahoma" pitchFamily="34" charset="0"/>
              </a:rPr>
              <a:t>Vilka förändringar kan leda till en förbättring?</a:t>
            </a:r>
            <a:endParaRPr lang="sv-SE" altLang="sv-SE">
              <a:latin typeface="Times New Roman" pitchFamily="18" charset="0"/>
            </a:endParaRPr>
          </a:p>
        </p:txBody>
      </p:sp>
      <p:sp>
        <p:nvSpPr>
          <p:cNvPr id="24593" name="AutoShape 16"/>
          <p:cNvSpPr>
            <a:spLocks noChangeArrowheads="1"/>
          </p:cNvSpPr>
          <p:nvPr/>
        </p:nvSpPr>
        <p:spPr bwMode="auto">
          <a:xfrm>
            <a:off x="6049963" y="2593975"/>
            <a:ext cx="533400" cy="381000"/>
          </a:xfrm>
          <a:prstGeom prst="rightArrow">
            <a:avLst>
              <a:gd name="adj1" fmla="val 50000"/>
              <a:gd name="adj2" fmla="val 35000"/>
            </a:avLst>
          </a:prstGeom>
          <a:solidFill>
            <a:schemeClr val="fo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4" name="AutoShape 17"/>
          <p:cNvSpPr>
            <a:spLocks noChangeArrowheads="1"/>
          </p:cNvSpPr>
          <p:nvPr/>
        </p:nvSpPr>
        <p:spPr bwMode="auto">
          <a:xfrm>
            <a:off x="5973763" y="2517775"/>
            <a:ext cx="533400" cy="381000"/>
          </a:xfrm>
          <a:prstGeom prst="rightArrow">
            <a:avLst>
              <a:gd name="adj1" fmla="val 50000"/>
              <a:gd name="adj2" fmla="val 3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5" name="AutoShape 18"/>
          <p:cNvSpPr>
            <a:spLocks noChangeArrowheads="1"/>
          </p:cNvSpPr>
          <p:nvPr/>
        </p:nvSpPr>
        <p:spPr bwMode="auto">
          <a:xfrm>
            <a:off x="6049963" y="3584575"/>
            <a:ext cx="533400" cy="381000"/>
          </a:xfrm>
          <a:prstGeom prst="rightArrow">
            <a:avLst>
              <a:gd name="adj1" fmla="val 50000"/>
              <a:gd name="adj2" fmla="val 35000"/>
            </a:avLst>
          </a:prstGeom>
          <a:solidFill>
            <a:schemeClr val="fo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6" name="AutoShape 19"/>
          <p:cNvSpPr>
            <a:spLocks noChangeArrowheads="1"/>
          </p:cNvSpPr>
          <p:nvPr/>
        </p:nvSpPr>
        <p:spPr bwMode="auto">
          <a:xfrm>
            <a:off x="5973763" y="3508375"/>
            <a:ext cx="533400" cy="381000"/>
          </a:xfrm>
          <a:prstGeom prst="rightArrow">
            <a:avLst>
              <a:gd name="adj1" fmla="val 50000"/>
              <a:gd name="adj2" fmla="val 3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7" name="Rectangle 20"/>
          <p:cNvSpPr>
            <a:spLocks noChangeArrowheads="1"/>
          </p:cNvSpPr>
          <p:nvPr/>
        </p:nvSpPr>
        <p:spPr bwMode="auto">
          <a:xfrm>
            <a:off x="6964363" y="1503363"/>
            <a:ext cx="1651000" cy="557212"/>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598" name="Rectangle 21"/>
          <p:cNvSpPr>
            <a:spLocks noChangeArrowheads="1"/>
          </p:cNvSpPr>
          <p:nvPr/>
        </p:nvSpPr>
        <p:spPr bwMode="auto">
          <a:xfrm>
            <a:off x="6837363" y="1374775"/>
            <a:ext cx="1676400" cy="6096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sz="2000" b="1">
                <a:latin typeface="Tahoma" pitchFamily="34" charset="0"/>
              </a:rPr>
              <a:t>Mål !</a:t>
            </a:r>
            <a:endParaRPr lang="sv-SE" altLang="sv-SE" sz="2000" b="1">
              <a:latin typeface="Times New Roman" pitchFamily="18" charset="0"/>
            </a:endParaRPr>
          </a:p>
        </p:txBody>
      </p:sp>
      <p:sp>
        <p:nvSpPr>
          <p:cNvPr id="24599" name="Rectangle 22"/>
          <p:cNvSpPr>
            <a:spLocks noChangeArrowheads="1"/>
          </p:cNvSpPr>
          <p:nvPr/>
        </p:nvSpPr>
        <p:spPr bwMode="auto">
          <a:xfrm>
            <a:off x="7015163" y="2493963"/>
            <a:ext cx="1651000" cy="557212"/>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0" name="Rectangle 23"/>
          <p:cNvSpPr>
            <a:spLocks noChangeArrowheads="1"/>
          </p:cNvSpPr>
          <p:nvPr/>
        </p:nvSpPr>
        <p:spPr bwMode="auto">
          <a:xfrm>
            <a:off x="6888163" y="2365375"/>
            <a:ext cx="1676400" cy="6096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sz="2000" b="1">
                <a:latin typeface="Tahoma" pitchFamily="34" charset="0"/>
              </a:rPr>
              <a:t>Mått !</a:t>
            </a:r>
            <a:endParaRPr lang="sv-SE" altLang="sv-SE" sz="2000" b="1">
              <a:latin typeface="Times New Roman" pitchFamily="18" charset="0"/>
            </a:endParaRPr>
          </a:p>
        </p:txBody>
      </p:sp>
      <p:sp>
        <p:nvSpPr>
          <p:cNvPr id="24601" name="Rectangle 24"/>
          <p:cNvSpPr>
            <a:spLocks noChangeArrowheads="1"/>
          </p:cNvSpPr>
          <p:nvPr/>
        </p:nvSpPr>
        <p:spPr bwMode="auto">
          <a:xfrm>
            <a:off x="7065963" y="3484563"/>
            <a:ext cx="1651000" cy="557212"/>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2" name="Rectangle 25"/>
          <p:cNvSpPr>
            <a:spLocks noChangeArrowheads="1"/>
          </p:cNvSpPr>
          <p:nvPr/>
        </p:nvSpPr>
        <p:spPr bwMode="auto">
          <a:xfrm>
            <a:off x="6938963" y="3355975"/>
            <a:ext cx="16764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sz="2000" b="1">
                <a:latin typeface="Tahoma" pitchFamily="34" charset="0"/>
              </a:rPr>
              <a:t>Idéer !</a:t>
            </a:r>
            <a:endParaRPr lang="sv-SE" altLang="sv-SE" sz="2000" b="1">
              <a:latin typeface="Times New Roman" pitchFamily="18" charset="0"/>
            </a:endParaRPr>
          </a:p>
        </p:txBody>
      </p:sp>
      <p:sp>
        <p:nvSpPr>
          <p:cNvPr id="24603" name="Rectangle 26"/>
          <p:cNvSpPr>
            <a:spLocks noChangeArrowheads="1"/>
          </p:cNvSpPr>
          <p:nvPr/>
        </p:nvSpPr>
        <p:spPr bwMode="auto">
          <a:xfrm>
            <a:off x="7108825" y="5230813"/>
            <a:ext cx="1651000" cy="557212"/>
          </a:xfrm>
          <a:prstGeom prst="rect">
            <a:avLst/>
          </a:prstGeom>
          <a:solidFill>
            <a:schemeClr val="bg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4" name="Rectangle 27"/>
          <p:cNvSpPr>
            <a:spLocks noChangeArrowheads="1"/>
          </p:cNvSpPr>
          <p:nvPr/>
        </p:nvSpPr>
        <p:spPr bwMode="auto">
          <a:xfrm>
            <a:off x="6981825" y="5102225"/>
            <a:ext cx="1676400" cy="6096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sv-SE" altLang="sv-SE" sz="2000" b="1">
                <a:latin typeface="Tahoma" pitchFamily="34" charset="0"/>
              </a:rPr>
              <a:t>Test !</a:t>
            </a:r>
            <a:endParaRPr lang="sv-SE" altLang="sv-SE" sz="2000" b="1">
              <a:latin typeface="Times New Roman" pitchFamily="18" charset="0"/>
            </a:endParaRPr>
          </a:p>
        </p:txBody>
      </p:sp>
      <p:sp>
        <p:nvSpPr>
          <p:cNvPr id="24605" name="AutoShape 28"/>
          <p:cNvSpPr>
            <a:spLocks noChangeArrowheads="1"/>
          </p:cNvSpPr>
          <p:nvPr/>
        </p:nvSpPr>
        <p:spPr bwMode="auto">
          <a:xfrm>
            <a:off x="6067425" y="5254625"/>
            <a:ext cx="533400" cy="381000"/>
          </a:xfrm>
          <a:prstGeom prst="rightArrow">
            <a:avLst>
              <a:gd name="adj1" fmla="val 50000"/>
              <a:gd name="adj2" fmla="val 35000"/>
            </a:avLst>
          </a:prstGeom>
          <a:solidFill>
            <a:schemeClr val="folHlink">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6" name="AutoShape 29"/>
          <p:cNvSpPr>
            <a:spLocks noChangeArrowheads="1"/>
          </p:cNvSpPr>
          <p:nvPr/>
        </p:nvSpPr>
        <p:spPr bwMode="auto">
          <a:xfrm>
            <a:off x="5991225" y="5178425"/>
            <a:ext cx="533400" cy="381000"/>
          </a:xfrm>
          <a:prstGeom prst="rightArrow">
            <a:avLst>
              <a:gd name="adj1" fmla="val 50000"/>
              <a:gd name="adj2" fmla="val 35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7" name="Oval 30"/>
          <p:cNvSpPr>
            <a:spLocks noChangeArrowheads="1"/>
          </p:cNvSpPr>
          <p:nvPr/>
        </p:nvSpPr>
        <p:spPr bwMode="auto">
          <a:xfrm>
            <a:off x="2085975" y="4340225"/>
            <a:ext cx="2209800" cy="2127250"/>
          </a:xfrm>
          <a:prstGeom prst="ellipse">
            <a:avLst/>
          </a:prstGeom>
          <a:solidFill>
            <a:srgbClr val="FFCC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sv-SE" altLang="sv-SE"/>
          </a:p>
        </p:txBody>
      </p:sp>
      <p:sp>
        <p:nvSpPr>
          <p:cNvPr id="24608" name="Line 31"/>
          <p:cNvSpPr>
            <a:spLocks noChangeShapeType="1"/>
          </p:cNvSpPr>
          <p:nvPr/>
        </p:nvSpPr>
        <p:spPr bwMode="auto">
          <a:xfrm flipH="1">
            <a:off x="3190875" y="4333875"/>
            <a:ext cx="0" cy="213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09" name="Line 32"/>
          <p:cNvSpPr>
            <a:spLocks noChangeShapeType="1"/>
          </p:cNvSpPr>
          <p:nvPr/>
        </p:nvSpPr>
        <p:spPr bwMode="auto">
          <a:xfrm>
            <a:off x="2085975" y="5448300"/>
            <a:ext cx="2209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10" name="Text Box 33"/>
          <p:cNvSpPr txBox="1">
            <a:spLocks noChangeArrowheads="1"/>
          </p:cNvSpPr>
          <p:nvPr/>
        </p:nvSpPr>
        <p:spPr bwMode="auto">
          <a:xfrm>
            <a:off x="2238375" y="4800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1800">
                <a:latin typeface="Verdana" pitchFamily="34" charset="0"/>
              </a:rPr>
              <a:t>Agera</a:t>
            </a:r>
            <a:endParaRPr lang="sv-SE" altLang="sv-SE" sz="2400">
              <a:latin typeface="Times New Roman" pitchFamily="18" charset="0"/>
            </a:endParaRPr>
          </a:p>
        </p:txBody>
      </p:sp>
      <p:sp>
        <p:nvSpPr>
          <p:cNvPr id="24611" name="Text Box 34"/>
          <p:cNvSpPr txBox="1">
            <a:spLocks noChangeArrowheads="1"/>
          </p:cNvSpPr>
          <p:nvPr/>
        </p:nvSpPr>
        <p:spPr bwMode="auto">
          <a:xfrm>
            <a:off x="3200400" y="48006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1800">
                <a:latin typeface="Verdana" pitchFamily="34" charset="0"/>
              </a:rPr>
              <a:t>Planera</a:t>
            </a:r>
            <a:endParaRPr lang="sv-SE" altLang="sv-SE" sz="2400">
              <a:latin typeface="Times New Roman" pitchFamily="18" charset="0"/>
            </a:endParaRPr>
          </a:p>
        </p:txBody>
      </p:sp>
      <p:sp>
        <p:nvSpPr>
          <p:cNvPr id="24612" name="Text Box 35"/>
          <p:cNvSpPr txBox="1">
            <a:spLocks noChangeArrowheads="1"/>
          </p:cNvSpPr>
          <p:nvPr/>
        </p:nvSpPr>
        <p:spPr bwMode="auto">
          <a:xfrm>
            <a:off x="3305175" y="5686425"/>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1800">
                <a:latin typeface="Verdana" pitchFamily="34" charset="0"/>
              </a:rPr>
              <a:t>Gör</a:t>
            </a:r>
            <a:endParaRPr lang="sv-SE" altLang="sv-SE" sz="2400">
              <a:latin typeface="Times New Roman" pitchFamily="18" charset="0"/>
            </a:endParaRPr>
          </a:p>
        </p:txBody>
      </p:sp>
      <p:sp>
        <p:nvSpPr>
          <p:cNvPr id="24613" name="Text Box 36"/>
          <p:cNvSpPr txBox="1">
            <a:spLocks noChangeArrowheads="1"/>
          </p:cNvSpPr>
          <p:nvPr/>
        </p:nvSpPr>
        <p:spPr bwMode="auto">
          <a:xfrm>
            <a:off x="2181225" y="569595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1800">
                <a:latin typeface="Verdana" pitchFamily="34" charset="0"/>
              </a:rPr>
              <a:t>Studera</a:t>
            </a:r>
            <a:endParaRPr lang="sv-SE" altLang="sv-SE" sz="2400">
              <a:latin typeface="Times New Roman" pitchFamily="18" charset="0"/>
            </a:endParaRPr>
          </a:p>
        </p:txBody>
      </p:sp>
      <p:sp>
        <p:nvSpPr>
          <p:cNvPr id="24614" name="Text Box 37"/>
          <p:cNvSpPr txBox="1">
            <a:spLocks noChangeArrowheads="1"/>
          </p:cNvSpPr>
          <p:nvPr/>
        </p:nvSpPr>
        <p:spPr bwMode="auto">
          <a:xfrm>
            <a:off x="180975" y="5262563"/>
            <a:ext cx="1752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spcBef>
                <a:spcPct val="50000"/>
              </a:spcBef>
            </a:pPr>
            <a:r>
              <a:rPr lang="sv-SE" altLang="sv-SE" sz="1800">
                <a:latin typeface="Verdana" pitchFamily="34" charset="0"/>
              </a:rPr>
              <a:t>PDSA-cirkeln</a:t>
            </a:r>
            <a:endParaRPr lang="sv-SE" altLang="sv-SE" sz="2400">
              <a:latin typeface="Times New Roman" pitchFamily="18" charset="0"/>
            </a:endParaRPr>
          </a:p>
        </p:txBody>
      </p:sp>
      <p:sp>
        <p:nvSpPr>
          <p:cNvPr id="24615" name="AutoShape 38"/>
          <p:cNvSpPr>
            <a:spLocks noChangeArrowheads="1"/>
          </p:cNvSpPr>
          <p:nvPr/>
        </p:nvSpPr>
        <p:spPr bwMode="auto">
          <a:xfrm rot="-273662">
            <a:off x="2286000" y="4197350"/>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920" y="9406"/>
                </a:moveTo>
                <a:cubicBezTo>
                  <a:pt x="19241" y="4967"/>
                  <a:pt x="15465" y="1661"/>
                  <a:pt x="10976" y="1575"/>
                </a:cubicBezTo>
                <a:lnTo>
                  <a:pt x="11006" y="1"/>
                </a:lnTo>
                <a:cubicBezTo>
                  <a:pt x="16261" y="102"/>
                  <a:pt x="20681" y="3972"/>
                  <a:pt x="21476" y="9168"/>
                </a:cubicBezTo>
                <a:lnTo>
                  <a:pt x="24145" y="8760"/>
                </a:lnTo>
                <a:lnTo>
                  <a:pt x="21225" y="12734"/>
                </a:lnTo>
                <a:lnTo>
                  <a:pt x="17251" y="9814"/>
                </a:lnTo>
                <a:lnTo>
                  <a:pt x="19920" y="9406"/>
                </a:lnTo>
                <a:close/>
              </a:path>
            </a:pathLst>
          </a:cu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16" name="AutoShape 39"/>
          <p:cNvSpPr>
            <a:spLocks noChangeArrowheads="1"/>
          </p:cNvSpPr>
          <p:nvPr/>
        </p:nvSpPr>
        <p:spPr bwMode="auto">
          <a:xfrm rot="5630627">
            <a:off x="2251075" y="4327525"/>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585" y="7438"/>
                </a:moveTo>
                <a:cubicBezTo>
                  <a:pt x="18242" y="3928"/>
                  <a:pt x="14940" y="1555"/>
                  <a:pt x="11186" y="1400"/>
                </a:cubicBezTo>
                <a:lnTo>
                  <a:pt x="11243" y="9"/>
                </a:lnTo>
                <a:cubicBezTo>
                  <a:pt x="15553" y="186"/>
                  <a:pt x="19345" y="2911"/>
                  <a:pt x="20886" y="6940"/>
                </a:cubicBezTo>
                <a:lnTo>
                  <a:pt x="23408" y="5975"/>
                </a:lnTo>
                <a:lnTo>
                  <a:pt x="21450" y="10361"/>
                </a:lnTo>
                <a:lnTo>
                  <a:pt x="17064" y="8403"/>
                </a:lnTo>
                <a:lnTo>
                  <a:pt x="19585" y="7438"/>
                </a:lnTo>
                <a:close/>
              </a:path>
            </a:pathLst>
          </a:cu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17" name="AutoShape 40"/>
          <p:cNvSpPr>
            <a:spLocks noChangeArrowheads="1"/>
          </p:cNvSpPr>
          <p:nvPr/>
        </p:nvSpPr>
        <p:spPr bwMode="auto">
          <a:xfrm rot="-10752116">
            <a:off x="1924050" y="4465638"/>
            <a:ext cx="2120900" cy="21256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04" y="7826"/>
                </a:moveTo>
                <a:cubicBezTo>
                  <a:pt x="17848" y="4319"/>
                  <a:pt x="14525" y="1979"/>
                  <a:pt x="10800" y="1979"/>
                </a:cubicBezTo>
                <a:cubicBezTo>
                  <a:pt x="10426" y="1978"/>
                  <a:pt x="10053" y="2002"/>
                  <a:pt x="9683" y="2050"/>
                </a:cubicBezTo>
                <a:lnTo>
                  <a:pt x="9432" y="86"/>
                </a:lnTo>
                <a:cubicBezTo>
                  <a:pt x="9886" y="29"/>
                  <a:pt x="10342" y="-1"/>
                  <a:pt x="10800" y="0"/>
                </a:cubicBezTo>
                <a:cubicBezTo>
                  <a:pt x="15360" y="0"/>
                  <a:pt x="19430" y="2865"/>
                  <a:pt x="20967" y="7158"/>
                </a:cubicBezTo>
                <a:lnTo>
                  <a:pt x="23509" y="6248"/>
                </a:lnTo>
                <a:lnTo>
                  <a:pt x="21280" y="10966"/>
                </a:lnTo>
                <a:lnTo>
                  <a:pt x="16562" y="8736"/>
                </a:lnTo>
                <a:lnTo>
                  <a:pt x="19104" y="7826"/>
                </a:lnTo>
                <a:close/>
              </a:path>
            </a:pathLst>
          </a:cu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18" name="AutoShape 41"/>
          <p:cNvSpPr>
            <a:spLocks noChangeArrowheads="1"/>
          </p:cNvSpPr>
          <p:nvPr/>
        </p:nvSpPr>
        <p:spPr bwMode="auto">
          <a:xfrm rot="-5211902">
            <a:off x="1987550" y="4183063"/>
            <a:ext cx="2124075" cy="22320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458" y="7729"/>
                </a:moveTo>
                <a:cubicBezTo>
                  <a:pt x="18158" y="4062"/>
                  <a:pt x="14689" y="1613"/>
                  <a:pt x="10800" y="1613"/>
                </a:cubicBezTo>
                <a:cubicBezTo>
                  <a:pt x="10242" y="1612"/>
                  <a:pt x="9686" y="1663"/>
                  <a:pt x="9138" y="1764"/>
                </a:cubicBezTo>
                <a:lnTo>
                  <a:pt x="8847" y="177"/>
                </a:lnTo>
                <a:cubicBezTo>
                  <a:pt x="9491" y="59"/>
                  <a:pt x="10145" y="-1"/>
                  <a:pt x="10800" y="0"/>
                </a:cubicBezTo>
                <a:cubicBezTo>
                  <a:pt x="15372" y="0"/>
                  <a:pt x="19450" y="2880"/>
                  <a:pt x="20978" y="7189"/>
                </a:cubicBezTo>
                <a:lnTo>
                  <a:pt x="23523" y="6287"/>
                </a:lnTo>
                <a:lnTo>
                  <a:pt x="21391" y="10765"/>
                </a:lnTo>
                <a:lnTo>
                  <a:pt x="16913" y="8631"/>
                </a:lnTo>
                <a:lnTo>
                  <a:pt x="19458" y="7729"/>
                </a:lnTo>
                <a:close/>
              </a:path>
            </a:pathLst>
          </a:custGeom>
          <a:solidFill>
            <a:srgbClr val="FF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19" name="Line 42"/>
          <p:cNvSpPr>
            <a:spLocks noChangeShapeType="1"/>
          </p:cNvSpPr>
          <p:nvPr/>
        </p:nvSpPr>
        <p:spPr bwMode="auto">
          <a:xfrm>
            <a:off x="7669213" y="1984375"/>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20" name="Line 43"/>
          <p:cNvSpPr>
            <a:spLocks noChangeShapeType="1"/>
          </p:cNvSpPr>
          <p:nvPr/>
        </p:nvSpPr>
        <p:spPr bwMode="auto">
          <a:xfrm>
            <a:off x="7669213" y="2974975"/>
            <a:ext cx="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24621" name="Line 44"/>
          <p:cNvSpPr>
            <a:spLocks noChangeShapeType="1"/>
          </p:cNvSpPr>
          <p:nvPr/>
        </p:nvSpPr>
        <p:spPr bwMode="auto">
          <a:xfrm>
            <a:off x="7669213" y="3965575"/>
            <a:ext cx="0" cy="11366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Tree>
    <p:extLst>
      <p:ext uri="{BB962C8B-B14F-4D97-AF65-F5344CB8AC3E}">
        <p14:creationId xmlns:p14="http://schemas.microsoft.com/office/powerpoint/2010/main" val="322828205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64160" y="1169353"/>
            <a:ext cx="8442960" cy="1143000"/>
          </a:xfrm>
        </p:spPr>
        <p:txBody>
          <a:bodyPr/>
          <a:lstStyle/>
          <a:p>
            <a:r>
              <a:rPr lang="sv-SE" sz="3600" dirty="0"/>
              <a:t>Ta reda vilka problem vi har med hjälp av att fråga våra patienter, medarbetare och andra intressenter:</a:t>
            </a:r>
            <a:br>
              <a:rPr lang="sv-SE" sz="3600" dirty="0"/>
            </a:br>
            <a:endParaRPr lang="sv-SE" sz="3600" dirty="0"/>
          </a:p>
        </p:txBody>
      </p:sp>
      <p:sp>
        <p:nvSpPr>
          <p:cNvPr id="3" name="Platshållare för innehåll 2"/>
          <p:cNvSpPr>
            <a:spLocks noGrp="1"/>
          </p:cNvSpPr>
          <p:nvPr>
            <p:ph idx="1"/>
          </p:nvPr>
        </p:nvSpPr>
        <p:spPr>
          <a:xfrm>
            <a:off x="518160" y="2394903"/>
            <a:ext cx="8229600" cy="3538538"/>
          </a:xfrm>
        </p:spPr>
        <p:txBody>
          <a:bodyPr/>
          <a:lstStyle/>
          <a:p>
            <a:r>
              <a:rPr lang="sv-SE" sz="3000" dirty="0" smtClean="0"/>
              <a:t>GAP-analys</a:t>
            </a:r>
          </a:p>
          <a:p>
            <a:r>
              <a:rPr lang="sv-SE" sz="3000" dirty="0" smtClean="0"/>
              <a:t>Intervjuer/diskussioner</a:t>
            </a:r>
          </a:p>
          <a:p>
            <a:r>
              <a:rPr lang="sv-SE" sz="3000" dirty="0" err="1" smtClean="0"/>
              <a:t>Ide´låda</a:t>
            </a:r>
            <a:endParaRPr lang="sv-SE" sz="3000" dirty="0" smtClean="0"/>
          </a:p>
          <a:p>
            <a:r>
              <a:rPr lang="sv-SE" sz="3000" dirty="0" smtClean="0"/>
              <a:t>Fotografier/film</a:t>
            </a:r>
          </a:p>
          <a:p>
            <a:r>
              <a:rPr lang="sv-SE" sz="3000" dirty="0" smtClean="0"/>
              <a:t>Observera/följa med</a:t>
            </a:r>
          </a:p>
          <a:p>
            <a:r>
              <a:rPr lang="sv-SE" sz="3000" dirty="0" smtClean="0"/>
              <a:t>Processkartläggning</a:t>
            </a:r>
          </a:p>
          <a:p>
            <a:r>
              <a:rPr lang="sv-SE" sz="3000" dirty="0" smtClean="0"/>
              <a:t>Fiskben</a:t>
            </a:r>
          </a:p>
          <a:p>
            <a:endParaRPr lang="sv-SE" sz="3000" dirty="0" smtClean="0"/>
          </a:p>
          <a:p>
            <a:endParaRPr lang="sv-SE" sz="3000" dirty="0"/>
          </a:p>
        </p:txBody>
      </p:sp>
    </p:spTree>
    <p:extLst>
      <p:ext uri="{BB962C8B-B14F-4D97-AF65-F5344CB8AC3E}">
        <p14:creationId xmlns:p14="http://schemas.microsoft.com/office/powerpoint/2010/main" val="3495785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64553"/>
            <a:ext cx="8229600" cy="1143000"/>
          </a:xfrm>
        </p:spPr>
        <p:txBody>
          <a:bodyPr/>
          <a:lstStyle/>
          <a:p>
            <a:r>
              <a:rPr lang="sv-SE" dirty="0"/>
              <a:t>Ta reda på vad är </a:t>
            </a:r>
            <a:r>
              <a:rPr lang="sv-SE" b="1" dirty="0"/>
              <a:t>orsaken</a:t>
            </a:r>
            <a:r>
              <a:rPr lang="sv-SE" dirty="0"/>
              <a:t> till problemet med hjälp av</a:t>
            </a:r>
            <a:r>
              <a:rPr lang="sv-SE" dirty="0" smtClean="0"/>
              <a:t>:</a:t>
            </a:r>
            <a:endParaRPr lang="sv-SE" dirty="0"/>
          </a:p>
        </p:txBody>
      </p:sp>
      <p:sp>
        <p:nvSpPr>
          <p:cNvPr id="3" name="Platshållare för innehåll 2"/>
          <p:cNvSpPr>
            <a:spLocks noGrp="1"/>
          </p:cNvSpPr>
          <p:nvPr>
            <p:ph idx="1"/>
          </p:nvPr>
        </p:nvSpPr>
        <p:spPr>
          <a:xfrm>
            <a:off x="467360" y="2323783"/>
            <a:ext cx="8229600" cy="3662362"/>
          </a:xfrm>
        </p:spPr>
        <p:txBody>
          <a:bodyPr/>
          <a:lstStyle/>
          <a:p>
            <a:r>
              <a:rPr lang="sv-SE" dirty="0" smtClean="0"/>
              <a:t>Fiskben</a:t>
            </a:r>
          </a:p>
          <a:p>
            <a:r>
              <a:rPr lang="sv-SE" dirty="0" smtClean="0"/>
              <a:t>Brainstorming</a:t>
            </a:r>
          </a:p>
          <a:p>
            <a:r>
              <a:rPr lang="sv-SE" dirty="0" smtClean="0"/>
              <a:t>Fem varför</a:t>
            </a:r>
          </a:p>
          <a:p>
            <a:r>
              <a:rPr lang="sv-SE" dirty="0" err="1" smtClean="0"/>
              <a:t>Paretodiagram</a:t>
            </a:r>
            <a:endParaRPr lang="sv-SE" dirty="0" smtClean="0"/>
          </a:p>
          <a:p>
            <a:r>
              <a:rPr lang="sv-SE" dirty="0" smtClean="0"/>
              <a:t>Sambandsdiagram</a:t>
            </a:r>
          </a:p>
          <a:p>
            <a:r>
              <a:rPr lang="sv-SE" dirty="0" smtClean="0"/>
              <a:t>Kj-</a:t>
            </a:r>
            <a:r>
              <a:rPr lang="sv-SE" dirty="0" err="1" smtClean="0"/>
              <a:t>shiba</a:t>
            </a:r>
            <a:endParaRPr lang="sv-SE" dirty="0" smtClean="0"/>
          </a:p>
          <a:p>
            <a:endParaRPr lang="sv-SE" dirty="0" smtClean="0"/>
          </a:p>
          <a:p>
            <a:endParaRPr lang="sv-SE" dirty="0" smtClean="0"/>
          </a:p>
          <a:p>
            <a:endParaRPr lang="sv-SE" dirty="0" smtClean="0"/>
          </a:p>
          <a:p>
            <a:endParaRPr lang="sv-SE" dirty="0"/>
          </a:p>
        </p:txBody>
      </p:sp>
    </p:spTree>
    <p:extLst>
      <p:ext uri="{BB962C8B-B14F-4D97-AF65-F5344CB8AC3E}">
        <p14:creationId xmlns:p14="http://schemas.microsoft.com/office/powerpoint/2010/main" val="510596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4000" y="569912"/>
            <a:ext cx="3339650" cy="4601527"/>
          </a:xfrm>
        </p:spPr>
        <p:txBody>
          <a:bodyPr/>
          <a:lstStyle/>
          <a:p>
            <a:pPr algn="l"/>
            <a:r>
              <a:rPr lang="sv-SE" sz="3600" dirty="0"/>
              <a:t>PICK-Graf – ett </a:t>
            </a:r>
            <a:r>
              <a:rPr lang="sv-SE" sz="3600" dirty="0" smtClean="0"/>
              <a:t>prioriterings-verktyg</a:t>
            </a:r>
            <a:br>
              <a:rPr lang="sv-SE" sz="3600" dirty="0" smtClean="0"/>
            </a:br>
            <a:r>
              <a:rPr lang="sv-SE" sz="2800" dirty="0"/>
              <a:t/>
            </a:r>
            <a:br>
              <a:rPr lang="sv-SE" sz="2800" dirty="0"/>
            </a:br>
            <a:r>
              <a:rPr lang="sv-SE" sz="2400" dirty="0" smtClean="0">
                <a:solidFill>
                  <a:schemeClr val="tx1"/>
                </a:solidFill>
              </a:rPr>
              <a:t>Värdera om vi gör något åt problemet vilken effekt har det då?</a:t>
            </a:r>
            <a:endParaRPr lang="sv-SE" sz="2400" dirty="0">
              <a:solidFill>
                <a:schemeClr val="tx1"/>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3650" y="50798"/>
            <a:ext cx="5416366" cy="6045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3812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1429096"/>
            <a:ext cx="8229600" cy="1143000"/>
          </a:xfrm>
        </p:spPr>
        <p:txBody>
          <a:bodyPr/>
          <a:lstStyle/>
          <a:p>
            <a:r>
              <a:rPr lang="sv-SE" dirty="0" smtClean="0"/>
              <a:t>Vilken metod ska jag välja… det finns så många?</a:t>
            </a:r>
            <a:endParaRPr lang="sv-SE" dirty="0"/>
          </a:p>
        </p:txBody>
      </p:sp>
    </p:spTree>
    <p:extLst>
      <p:ext uri="{BB962C8B-B14F-4D97-AF65-F5344CB8AC3E}">
        <p14:creationId xmlns:p14="http://schemas.microsoft.com/office/powerpoint/2010/main" val="3179700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606287" y="1126435"/>
            <a:ext cx="8179903"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sv-SE" altLang="sv-SE" sz="2800" dirty="0"/>
              <a:t>Andreas Hellströms doktorsavhandling (Chalmers 2007</a:t>
            </a:r>
            <a:r>
              <a:rPr lang="sv-SE" altLang="sv-SE" sz="2800" dirty="0" smtClean="0"/>
              <a:t>)</a:t>
            </a:r>
          </a:p>
          <a:p>
            <a:pPr eaLnBrk="1" hangingPunct="1">
              <a:spcBef>
                <a:spcPct val="50000"/>
              </a:spcBef>
            </a:pPr>
            <a:r>
              <a:rPr lang="sv-SE" altLang="sv-SE" sz="2800" dirty="0" smtClean="0"/>
              <a:t>Jämfört olika modeller för förbättringsarbete menar att det inte spelar så stor roll vilken modell man använder bara att den:</a:t>
            </a:r>
          </a:p>
          <a:p>
            <a:pPr marL="1200150" lvl="1" indent="-457200">
              <a:spcBef>
                <a:spcPct val="50000"/>
              </a:spcBef>
              <a:buFont typeface="Arial" panose="020B0604020202020204" pitchFamily="34" charset="0"/>
              <a:buChar char="•"/>
            </a:pPr>
            <a:r>
              <a:rPr lang="sv-SE" altLang="sv-SE" sz="2800" dirty="0" smtClean="0"/>
              <a:t>anpassas efter kontexten</a:t>
            </a:r>
          </a:p>
          <a:p>
            <a:pPr marL="1200150" lvl="1" indent="-457200">
              <a:spcBef>
                <a:spcPct val="50000"/>
              </a:spcBef>
              <a:buFont typeface="Arial" panose="020B0604020202020204" pitchFamily="34" charset="0"/>
              <a:buChar char="•"/>
            </a:pPr>
            <a:r>
              <a:rPr lang="sv-SE" altLang="sv-SE" sz="2800" dirty="0" smtClean="0"/>
              <a:t>att man är ihärdig</a:t>
            </a:r>
          </a:p>
          <a:p>
            <a:pPr marL="1200150" lvl="1" indent="-457200">
              <a:spcBef>
                <a:spcPct val="50000"/>
              </a:spcBef>
              <a:buFont typeface="Arial" panose="020B0604020202020204" pitchFamily="34" charset="0"/>
              <a:buChar char="•"/>
            </a:pPr>
            <a:r>
              <a:rPr lang="sv-SE" altLang="sv-SE" sz="2800" dirty="0" smtClean="0"/>
              <a:t>informerar tydligt. </a:t>
            </a:r>
            <a:endParaRPr lang="sv-SE" altLang="sv-SE" sz="2800" dirty="0"/>
          </a:p>
        </p:txBody>
      </p:sp>
    </p:spTree>
    <p:extLst>
      <p:ext uri="{BB962C8B-B14F-4D97-AF65-F5344CB8AC3E}">
        <p14:creationId xmlns:p14="http://schemas.microsoft.com/office/powerpoint/2010/main" val="921796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tshållare för sidfot 2"/>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sv-SE" altLang="sv-SE" smtClean="0"/>
              <a:t>Förbättringsarbete i sjukvården</a:t>
            </a:r>
          </a:p>
        </p:txBody>
      </p:sp>
      <p:sp>
        <p:nvSpPr>
          <p:cNvPr id="21507" name="Text Box 3"/>
          <p:cNvSpPr txBox="1">
            <a:spLocks noChangeArrowheads="1"/>
          </p:cNvSpPr>
          <p:nvPr/>
        </p:nvSpPr>
        <p:spPr bwMode="auto">
          <a:xfrm>
            <a:off x="685800" y="838200"/>
            <a:ext cx="7162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sv-SE" altLang="sv-SE" dirty="0"/>
              <a:t>Andreas Hellströms doktorsavhandling (Chalmers 2007) påvisar </a:t>
            </a:r>
            <a:r>
              <a:rPr lang="sv-SE" altLang="sv-SE" dirty="0" smtClean="0"/>
              <a:t>även att </a:t>
            </a:r>
            <a:r>
              <a:rPr lang="sv-SE" altLang="sv-SE" dirty="0"/>
              <a:t>ett </a:t>
            </a:r>
            <a:r>
              <a:rPr lang="sv-SE" altLang="sv-SE" b="1" dirty="0"/>
              <a:t>lyckosamt förbättringsarbete </a:t>
            </a:r>
            <a:r>
              <a:rPr lang="sv-SE" altLang="sv-SE" dirty="0"/>
              <a:t>beror på följande:</a:t>
            </a:r>
          </a:p>
        </p:txBody>
      </p:sp>
      <p:sp>
        <p:nvSpPr>
          <p:cNvPr id="21508" name="Rectangle 5"/>
          <p:cNvSpPr>
            <a:spLocks noChangeArrowheads="1"/>
          </p:cNvSpPr>
          <p:nvPr/>
        </p:nvSpPr>
        <p:spPr bwMode="auto">
          <a:xfrm>
            <a:off x="0" y="1981200"/>
            <a:ext cx="91440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sv-SE" altLang="sv-SE" sz="2000" b="1">
                <a:cs typeface="Times New Roman" pitchFamily="18" charset="0"/>
              </a:rPr>
              <a:t>”Relativ fördel”</a:t>
            </a:r>
            <a:r>
              <a:rPr lang="sv-SE" altLang="sv-SE" sz="2000">
                <a:cs typeface="Times New Roman" pitchFamily="18" charset="0"/>
              </a:rPr>
              <a:t> –  om den nya idén visar sig överlägsen nuvarande praxis och att den får organisationen att öka prestationen/vinsten </a:t>
            </a:r>
          </a:p>
          <a:p>
            <a:r>
              <a:rPr lang="sv-SE" altLang="sv-SE" sz="2000">
                <a:cs typeface="Times New Roman" pitchFamily="18" charset="0"/>
              </a:rPr>
              <a:t> </a:t>
            </a:r>
          </a:p>
          <a:p>
            <a:r>
              <a:rPr lang="sv-SE" altLang="sv-SE" sz="2000" b="1">
                <a:cs typeface="Times New Roman" pitchFamily="18" charset="0"/>
              </a:rPr>
              <a:t>Kompatibilitet</a:t>
            </a:r>
            <a:r>
              <a:rPr lang="sv-SE" altLang="sv-SE" sz="2000">
                <a:cs typeface="Times New Roman" pitchFamily="18" charset="0"/>
              </a:rPr>
              <a:t> – hur väl den nya idén passar de socio/kulturella värdena, uppfattningar och arbetssätt som redan existerar</a:t>
            </a:r>
          </a:p>
          <a:p>
            <a:r>
              <a:rPr lang="sv-SE" altLang="sv-SE" sz="2000">
                <a:cs typeface="Times New Roman" pitchFamily="18" charset="0"/>
              </a:rPr>
              <a:t> </a:t>
            </a:r>
          </a:p>
          <a:p>
            <a:r>
              <a:rPr lang="sv-SE" altLang="sv-SE" sz="2000" b="1">
                <a:cs typeface="Times New Roman" pitchFamily="18" charset="0"/>
              </a:rPr>
              <a:t>Komplexitet</a:t>
            </a:r>
            <a:r>
              <a:rPr lang="sv-SE" altLang="sv-SE" sz="2000">
                <a:cs typeface="Times New Roman" pitchFamily="18" charset="0"/>
              </a:rPr>
              <a:t> – graden av hur svårt det nya är att förstå och lära sig</a:t>
            </a:r>
          </a:p>
          <a:p>
            <a:r>
              <a:rPr lang="sv-SE" altLang="sv-SE" sz="2000">
                <a:cs typeface="Times New Roman" pitchFamily="18" charset="0"/>
              </a:rPr>
              <a:t> </a:t>
            </a:r>
          </a:p>
          <a:p>
            <a:r>
              <a:rPr lang="sv-SE" altLang="sv-SE" sz="2000" b="1">
                <a:cs typeface="Times New Roman" pitchFamily="18" charset="0"/>
              </a:rPr>
              <a:t>Synlighet</a:t>
            </a:r>
            <a:r>
              <a:rPr lang="sv-SE" altLang="sv-SE" sz="2000">
                <a:cs typeface="Times New Roman" pitchFamily="18" charset="0"/>
              </a:rPr>
              <a:t> – graden av hur lätt resultaten av förbättringen kan ses och förstås</a:t>
            </a:r>
          </a:p>
          <a:p>
            <a:r>
              <a:rPr lang="sv-SE" altLang="sv-SE" sz="2000">
                <a:cs typeface="Times New Roman" pitchFamily="18" charset="0"/>
              </a:rPr>
              <a:t> </a:t>
            </a:r>
          </a:p>
          <a:p>
            <a:r>
              <a:rPr lang="sv-SE" altLang="sv-SE" sz="2000" b="1">
                <a:cs typeface="Times New Roman" pitchFamily="18" charset="0"/>
              </a:rPr>
              <a:t>”Testvänlighet”-</a:t>
            </a:r>
            <a:r>
              <a:rPr lang="sv-SE" altLang="sv-SE" sz="2000">
                <a:cs typeface="Times New Roman" pitchFamily="18" charset="0"/>
              </a:rPr>
              <a:t> hur lätt det går att testa det nya i liten skala och möjligheten att därefter anta eller förkasta idén</a:t>
            </a:r>
          </a:p>
          <a:p>
            <a:endParaRPr lang="sv-SE" altLang="sv-SE" sz="2000"/>
          </a:p>
        </p:txBody>
      </p:sp>
    </p:spTree>
    <p:extLst>
      <p:ext uri="{BB962C8B-B14F-4D97-AF65-F5344CB8AC3E}">
        <p14:creationId xmlns:p14="http://schemas.microsoft.com/office/powerpoint/2010/main" val="1456259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Förbättringsprocess</a:t>
            </a:r>
            <a:endParaRPr lang="sv-SE" dirty="0"/>
          </a:p>
        </p:txBody>
      </p:sp>
      <p:sp>
        <p:nvSpPr>
          <p:cNvPr id="3" name="Platshållare för innehåll 2"/>
          <p:cNvSpPr>
            <a:spLocks noGrp="1"/>
          </p:cNvSpPr>
          <p:nvPr>
            <p:ph idx="1"/>
          </p:nvPr>
        </p:nvSpPr>
        <p:spPr/>
        <p:txBody>
          <a:bodyPr/>
          <a:lstStyle/>
          <a:p>
            <a:r>
              <a:rPr lang="sv-SE" dirty="0" smtClean="0"/>
              <a:t>Hitta problem </a:t>
            </a:r>
            <a:r>
              <a:rPr lang="sv-SE" dirty="0" smtClean="0">
                <a:solidFill>
                  <a:schemeClr val="bg2"/>
                </a:solidFill>
              </a:rPr>
              <a:t>är sällan svårt…</a:t>
            </a:r>
          </a:p>
          <a:p>
            <a:r>
              <a:rPr lang="sv-SE" dirty="0" smtClean="0"/>
              <a:t>Hitta orsakssamband</a:t>
            </a:r>
          </a:p>
          <a:p>
            <a:r>
              <a:rPr lang="sv-SE" dirty="0" smtClean="0"/>
              <a:t>Bedöma vikten av effekt</a:t>
            </a:r>
          </a:p>
          <a:p>
            <a:r>
              <a:rPr lang="sv-SE" dirty="0" smtClean="0"/>
              <a:t>Ta fram förslag på åtgärder</a:t>
            </a:r>
          </a:p>
          <a:p>
            <a:r>
              <a:rPr lang="sv-SE" dirty="0" smtClean="0"/>
              <a:t>Mäta effekt</a:t>
            </a:r>
          </a:p>
          <a:p>
            <a:endParaRPr lang="sv-SE" dirty="0"/>
          </a:p>
        </p:txBody>
      </p:sp>
    </p:spTree>
    <p:extLst>
      <p:ext uri="{BB962C8B-B14F-4D97-AF65-F5344CB8AC3E}">
        <p14:creationId xmlns:p14="http://schemas.microsoft.com/office/powerpoint/2010/main" val="4269197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Inte </a:t>
            </a:r>
            <a:r>
              <a:rPr lang="sv-SE" dirty="0"/>
              <a:t>alltid vad det ser ut att vara</a:t>
            </a:r>
            <a:br>
              <a:rPr lang="sv-SE" dirty="0"/>
            </a:br>
            <a:endParaRPr lang="sv-SE" dirty="0"/>
          </a:p>
        </p:txBody>
      </p:sp>
      <p:sp>
        <p:nvSpPr>
          <p:cNvPr id="3" name="Platshållare för innehåll 2"/>
          <p:cNvSpPr>
            <a:spLocks noGrp="1"/>
          </p:cNvSpPr>
          <p:nvPr>
            <p:ph idx="1"/>
          </p:nvPr>
        </p:nvSpPr>
        <p:spPr/>
        <p:txBody>
          <a:bodyPr/>
          <a:lstStyle/>
          <a:p>
            <a:r>
              <a:rPr lang="sv-SE" dirty="0" err="1" smtClean="0"/>
              <a:t>Waran</a:t>
            </a:r>
            <a:endParaRPr lang="sv-SE" dirty="0" smtClean="0"/>
          </a:p>
          <a:p>
            <a:r>
              <a:rPr lang="sv-SE" dirty="0" smtClean="0"/>
              <a:t>INR</a:t>
            </a:r>
          </a:p>
          <a:p>
            <a:r>
              <a:rPr lang="sv-SE" dirty="0" err="1" smtClean="0"/>
              <a:t>Hemolys</a:t>
            </a:r>
            <a:endParaRPr lang="sv-SE" dirty="0" smtClean="0"/>
          </a:p>
          <a:p>
            <a:r>
              <a:rPr lang="sv-SE" dirty="0" smtClean="0"/>
              <a:t>Akutinläggning</a:t>
            </a:r>
          </a:p>
          <a:p>
            <a:r>
              <a:rPr lang="sv-SE" dirty="0" smtClean="0"/>
              <a:t>Mångsökare </a:t>
            </a:r>
          </a:p>
          <a:p>
            <a:endParaRPr lang="sv-SE" dirty="0"/>
          </a:p>
        </p:txBody>
      </p:sp>
    </p:spTree>
    <p:extLst>
      <p:ext uri="{BB962C8B-B14F-4D97-AF65-F5344CB8AC3E}">
        <p14:creationId xmlns:p14="http://schemas.microsoft.com/office/powerpoint/2010/main" val="1159107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Testa </a:t>
            </a:r>
            <a:r>
              <a:rPr lang="sv-SE" dirty="0"/>
              <a:t>metoder </a:t>
            </a:r>
            <a:r>
              <a:rPr lang="sv-SE" dirty="0" smtClean="0"/>
              <a:t>för:</a:t>
            </a:r>
            <a:endParaRPr lang="sv-SE" dirty="0"/>
          </a:p>
        </p:txBody>
      </p:sp>
      <p:sp>
        <p:nvSpPr>
          <p:cNvPr id="3" name="Platshållare för innehåll 2"/>
          <p:cNvSpPr>
            <a:spLocks noGrp="1"/>
          </p:cNvSpPr>
          <p:nvPr>
            <p:ph idx="1"/>
          </p:nvPr>
        </p:nvSpPr>
        <p:spPr/>
        <p:txBody>
          <a:bodyPr/>
          <a:lstStyle/>
          <a:p>
            <a:r>
              <a:rPr lang="sv-SE" dirty="0" smtClean="0"/>
              <a:t>Hitta problem </a:t>
            </a:r>
          </a:p>
          <a:p>
            <a:r>
              <a:rPr lang="sv-SE" dirty="0"/>
              <a:t>H</a:t>
            </a:r>
            <a:r>
              <a:rPr lang="sv-SE" dirty="0" smtClean="0"/>
              <a:t>itta orsakssamband</a:t>
            </a:r>
          </a:p>
          <a:p>
            <a:r>
              <a:rPr lang="sv-SE" dirty="0" smtClean="0"/>
              <a:t>Bedöma vikten av effekt</a:t>
            </a:r>
          </a:p>
          <a:p>
            <a:r>
              <a:rPr lang="sv-SE" dirty="0" smtClean="0"/>
              <a:t>Ta fram förslag på åtgärder</a:t>
            </a:r>
          </a:p>
          <a:p>
            <a:r>
              <a:rPr lang="sv-SE" dirty="0" smtClean="0"/>
              <a:t>Mäta effekt</a:t>
            </a:r>
          </a:p>
          <a:p>
            <a:endParaRPr lang="sv-SE" dirty="0"/>
          </a:p>
        </p:txBody>
      </p:sp>
    </p:spTree>
    <p:extLst>
      <p:ext uri="{BB962C8B-B14F-4D97-AF65-F5344CB8AC3E}">
        <p14:creationId xmlns:p14="http://schemas.microsoft.com/office/powerpoint/2010/main" val="1643151705"/>
      </p:ext>
    </p:extLst>
  </p:cSld>
  <p:clrMapOvr>
    <a:masterClrMapping/>
  </p:clrMapOvr>
</p:sld>
</file>

<file path=ppt/theme/theme1.xml><?xml version="1.0" encoding="utf-8"?>
<a:theme xmlns:a="http://schemas.openxmlformats.org/drawingml/2006/main" name="STdag">
  <a:themeElements>
    <a:clrScheme name="Office-tema 13">
      <a:dk1>
        <a:srgbClr val="000000"/>
      </a:dk1>
      <a:lt1>
        <a:srgbClr val="FFFFFF"/>
      </a:lt1>
      <a:dk2>
        <a:srgbClr val="000000"/>
      </a:dk2>
      <a:lt2>
        <a:srgbClr val="808080"/>
      </a:lt2>
      <a:accent1>
        <a:srgbClr val="E06617"/>
      </a:accent1>
      <a:accent2>
        <a:srgbClr val="12824F"/>
      </a:accent2>
      <a:accent3>
        <a:srgbClr val="FFFFFF"/>
      </a:accent3>
      <a:accent4>
        <a:srgbClr val="000000"/>
      </a:accent4>
      <a:accent5>
        <a:srgbClr val="EDB8AB"/>
      </a:accent5>
      <a:accent6>
        <a:srgbClr val="0F7547"/>
      </a:accent6>
      <a:hlink>
        <a:srgbClr val="B40A0F"/>
      </a:hlink>
      <a:folHlink>
        <a:srgbClr val="003D82"/>
      </a:folHlink>
    </a:clrScheme>
    <a:fontScheme name="Office-te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ffice-tema 13">
        <a:dk1>
          <a:srgbClr val="000000"/>
        </a:dk1>
        <a:lt1>
          <a:srgbClr val="FFFFFF"/>
        </a:lt1>
        <a:dk2>
          <a:srgbClr val="000000"/>
        </a:dk2>
        <a:lt2>
          <a:srgbClr val="808080"/>
        </a:lt2>
        <a:accent1>
          <a:srgbClr val="E06617"/>
        </a:accent1>
        <a:accent2>
          <a:srgbClr val="12824F"/>
        </a:accent2>
        <a:accent3>
          <a:srgbClr val="FFFFFF"/>
        </a:accent3>
        <a:accent4>
          <a:srgbClr val="000000"/>
        </a:accent4>
        <a:accent5>
          <a:srgbClr val="EDB8AB"/>
        </a:accent5>
        <a:accent6>
          <a:srgbClr val="0F7547"/>
        </a:accent6>
        <a:hlink>
          <a:srgbClr val="B40A0F"/>
        </a:hlink>
        <a:folHlink>
          <a:srgbClr val="003D8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STdag</Template>
  <TotalTime>2589</TotalTime>
  <Words>2206</Words>
  <Application>Microsoft Office PowerPoint</Application>
  <PresentationFormat>Bildspel på skärmen (4:3)</PresentationFormat>
  <Paragraphs>328</Paragraphs>
  <Slides>22</Slides>
  <Notes>20</Notes>
  <HiddenSlides>0</HiddenSlides>
  <MMClips>0</MMClips>
  <ScaleCrop>false</ScaleCrop>
  <HeadingPairs>
    <vt:vector size="6" baseType="variant">
      <vt:variant>
        <vt:lpstr>Tema</vt:lpstr>
      </vt:variant>
      <vt:variant>
        <vt:i4>1</vt:i4>
      </vt:variant>
      <vt:variant>
        <vt:lpstr>Länkar</vt:lpstr>
      </vt:variant>
      <vt:variant>
        <vt:i4>1</vt:i4>
      </vt:variant>
      <vt:variant>
        <vt:lpstr>Bildrubriker</vt:lpstr>
      </vt:variant>
      <vt:variant>
        <vt:i4>22</vt:i4>
      </vt:variant>
    </vt:vector>
  </HeadingPairs>
  <TitlesOfParts>
    <vt:vector size="24" baseType="lpstr">
      <vt:lpstr>STdag</vt:lpstr>
      <vt:lpstr>C:\GUBBAR2.tif\Picture 0 0 776 357 : 777 358</vt:lpstr>
      <vt:lpstr>Förbättringsarbete  Britt-Marie Zaman</vt:lpstr>
      <vt:lpstr>PowerPoint-presentation</vt:lpstr>
      <vt:lpstr>Varför arbeta med  förbättringsarbete</vt:lpstr>
      <vt:lpstr>PowerPoint-presentation</vt:lpstr>
      <vt:lpstr>PowerPoint-presentation</vt:lpstr>
      <vt:lpstr>PowerPoint-presentation</vt:lpstr>
      <vt:lpstr>Förbättringsmodeller</vt:lpstr>
      <vt:lpstr>PowerPoint-presentation</vt:lpstr>
      <vt:lpstr>Hinder för arbete med förbättrings- arbete</vt:lpstr>
      <vt:lpstr>PowerPoint-presentation</vt:lpstr>
      <vt:lpstr>Metoder för förbättringsarbete</vt:lpstr>
      <vt:lpstr>Alla bygger på en standardiserad arbetsgång</vt:lpstr>
      <vt:lpstr>Förbättringsmodell efter T Nolan, E Deming m fl</vt:lpstr>
      <vt:lpstr>Ta reda vilka problem vi har med hjälp av att fråga våra patienter, medarbetare och andra intressenter: </vt:lpstr>
      <vt:lpstr>Ta reda på vad är orsaken till problemet med hjälp av:</vt:lpstr>
      <vt:lpstr>PICK-Graf – ett prioriterings-verktyg  Värdera om vi gör något åt problemet vilken effekt har det då?</vt:lpstr>
      <vt:lpstr>Vilken metod ska jag välja… det finns så många?</vt:lpstr>
      <vt:lpstr>PowerPoint-presentation</vt:lpstr>
      <vt:lpstr>PowerPoint-presentation</vt:lpstr>
      <vt:lpstr>Förbättringsprocess</vt:lpstr>
      <vt:lpstr>Inte alltid vad det ser ut att vara </vt:lpstr>
      <vt:lpstr>Testa metoder för:</vt:lpstr>
    </vt:vector>
  </TitlesOfParts>
  <Company>VGR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Ständiga förbättringar</dc:title>
  <dc:creator>Britt-Marie Zaman</dc:creator>
  <cp:lastModifiedBy>Britt-Marie Zaman</cp:lastModifiedBy>
  <cp:revision>88</cp:revision>
  <cp:lastPrinted>2015-02-04T09:24:04Z</cp:lastPrinted>
  <dcterms:created xsi:type="dcterms:W3CDTF">2014-11-07T09:23:42Z</dcterms:created>
  <dcterms:modified xsi:type="dcterms:W3CDTF">2015-02-06T06:22:10Z</dcterms:modified>
</cp:coreProperties>
</file>